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57" r:id="rId3"/>
    <p:sldId id="276" r:id="rId4"/>
    <p:sldId id="259" r:id="rId5"/>
    <p:sldId id="282" r:id="rId6"/>
    <p:sldId id="258" r:id="rId7"/>
    <p:sldId id="261" r:id="rId8"/>
    <p:sldId id="278" r:id="rId9"/>
    <p:sldId id="284" r:id="rId10"/>
    <p:sldId id="263" r:id="rId11"/>
    <p:sldId id="265" r:id="rId12"/>
    <p:sldId id="279" r:id="rId13"/>
    <p:sldId id="268" r:id="rId14"/>
    <p:sldId id="283" r:id="rId15"/>
    <p:sldId id="266" r:id="rId16"/>
    <p:sldId id="267" r:id="rId17"/>
    <p:sldId id="271" r:id="rId18"/>
    <p:sldId id="273" r:id="rId19"/>
    <p:sldId id="285" r:id="rId20"/>
    <p:sldId id="286" r:id="rId21"/>
    <p:sldId id="277" r:id="rId22"/>
    <p:sldId id="281" r:id="rId23"/>
    <p:sldId id="275" r:id="rId24"/>
  </p:sldIdLst>
  <p:sldSz cx="9144000" cy="5143500" type="screen16x9"/>
  <p:notesSz cx="6858000" cy="9144000"/>
  <p:embeddedFontLst>
    <p:embeddedFont>
      <p:font typeface="Algerian" panose="04020705040A02060702" pitchFamily="82" charset="0"/>
      <p:regular r:id="rId26"/>
    </p:embeddedFont>
    <p:embeddedFont>
      <p:font typeface="Bahnschrift" panose="020B0502040204020203" pitchFamily="34" charset="0"/>
      <p:regular r:id="rId27"/>
      <p:bold r:id="rId28"/>
    </p:embeddedFont>
    <p:embeddedFont>
      <p:font typeface="Candara" panose="020E0502030303020204" pitchFamily="34" charset="0"/>
      <p:regular r:id="rId29"/>
      <p:bold r:id="rId30"/>
      <p:italic r:id="rId31"/>
      <p:boldItalic r:id="rId32"/>
    </p:embeddedFont>
    <p:embeddedFont>
      <p:font typeface="Constantia" panose="02030602050306030303" pitchFamily="18" charset="0"/>
      <p:regular r:id="rId33"/>
      <p:bold r:id="rId34"/>
      <p:italic r:id="rId35"/>
      <p:boldItalic r:id="rId36"/>
    </p:embeddedFont>
    <p:embeddedFont>
      <p:font typeface="Montserrat" panose="00000500000000000000" pitchFamily="2" charset="0"/>
      <p:regular r:id="rId37"/>
      <p:bold r:id="rId38"/>
      <p:italic r:id="rId39"/>
      <p:boldItalic r:id="rId40"/>
    </p:embeddedFont>
    <p:embeddedFont>
      <p:font typeface="Roboto" panose="02000000000000000000" pitchFamily="2" charset="0"/>
      <p:regular r:id="rId41"/>
      <p:bold r:id="rId42"/>
      <p:italic r:id="rId43"/>
      <p:boldItalic r:id="rId44"/>
    </p:embeddedFont>
    <p:embeddedFont>
      <p:font typeface="Sitka Text Semibold" pitchFamily="2" charset="0"/>
      <p:bold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821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8F6A72-B837-423F-985C-3DD81D42633F}" type="doc">
      <dgm:prSet loTypeId="urn:microsoft.com/office/officeart/2005/8/layout/vList2" loCatId="list" qsTypeId="urn:microsoft.com/office/officeart/2005/8/quickstyle/simple1" qsCatId="simple" csTypeId="urn:microsoft.com/office/officeart/2005/8/colors/accent6_4" csCatId="accent6" phldr="1"/>
      <dgm:spPr/>
      <dgm:t>
        <a:bodyPr/>
        <a:lstStyle/>
        <a:p>
          <a:endParaRPr lang="en-IN"/>
        </a:p>
      </dgm:t>
    </dgm:pt>
    <dgm:pt modelId="{0D37EC15-6B89-4264-898A-AFDA629C1766}">
      <dgm:prSet phldrT="[Text]" custT="1"/>
      <dgm:spPr/>
      <dgm:t>
        <a:bodyPr/>
        <a:lstStyle/>
        <a:p>
          <a:r>
            <a:rPr lang="en-IN" sz="2800" dirty="0"/>
            <a:t>Random Forest Regressor - Parameters</a:t>
          </a:r>
        </a:p>
      </dgm:t>
    </dgm:pt>
    <dgm:pt modelId="{68C48C66-4EA7-42FD-84BB-60109AA9D80F}" type="parTrans" cxnId="{C94A1306-43D4-4C06-96F8-E17E0A91F7B8}">
      <dgm:prSet/>
      <dgm:spPr/>
      <dgm:t>
        <a:bodyPr/>
        <a:lstStyle/>
        <a:p>
          <a:endParaRPr lang="en-IN"/>
        </a:p>
      </dgm:t>
    </dgm:pt>
    <dgm:pt modelId="{EAB617B3-F497-4F9B-B6F8-F34D7707EA45}" type="sibTrans" cxnId="{C94A1306-43D4-4C06-96F8-E17E0A91F7B8}">
      <dgm:prSet/>
      <dgm:spPr/>
      <dgm:t>
        <a:bodyPr/>
        <a:lstStyle/>
        <a:p>
          <a:endParaRPr lang="en-IN"/>
        </a:p>
      </dgm:t>
    </dgm:pt>
    <dgm:pt modelId="{70AD8C3C-BF10-40B6-94CF-86A844CC46D4}">
      <dgm:prSet phldrT="[Text]" custT="1"/>
      <dgm:spPr/>
      <dgm:t>
        <a:bodyPr/>
        <a:lstStyle/>
        <a:p>
          <a:r>
            <a:rPr lang="en-IN" sz="1600" dirty="0"/>
            <a:t>Bootstrap: false, max_depth: None, max_features:12, min_samples_split: 7, n_estimators: 485</a:t>
          </a:r>
        </a:p>
      </dgm:t>
    </dgm:pt>
    <dgm:pt modelId="{58B6FBCB-6B59-4419-97EA-EF830EAADEA7}" type="parTrans" cxnId="{6A1A7730-4176-4D82-908B-8639CEA17C75}">
      <dgm:prSet/>
      <dgm:spPr/>
      <dgm:t>
        <a:bodyPr/>
        <a:lstStyle/>
        <a:p>
          <a:endParaRPr lang="en-IN"/>
        </a:p>
      </dgm:t>
    </dgm:pt>
    <dgm:pt modelId="{008074DD-BC5D-4BF2-983E-4D4B5030EE77}" type="sibTrans" cxnId="{6A1A7730-4176-4D82-908B-8639CEA17C75}">
      <dgm:prSet/>
      <dgm:spPr/>
      <dgm:t>
        <a:bodyPr/>
        <a:lstStyle/>
        <a:p>
          <a:endParaRPr lang="en-IN"/>
        </a:p>
      </dgm:t>
    </dgm:pt>
    <dgm:pt modelId="{91422D08-8A86-4689-AD9D-5BFB4024554E}">
      <dgm:prSet phldrT="[Text]" custT="1"/>
      <dgm:spPr/>
      <dgm:t>
        <a:bodyPr/>
        <a:lstStyle/>
        <a:p>
          <a:r>
            <a:rPr lang="en-IN" sz="2800" dirty="0"/>
            <a:t>Gradient Boosting Regressor - Parameters</a:t>
          </a:r>
        </a:p>
      </dgm:t>
    </dgm:pt>
    <dgm:pt modelId="{5BFA13B0-ED69-483C-836F-1176EF12DB2B}" type="parTrans" cxnId="{DEEDD252-0F8C-4ABC-A3C1-33857AB7BB50}">
      <dgm:prSet/>
      <dgm:spPr/>
      <dgm:t>
        <a:bodyPr/>
        <a:lstStyle/>
        <a:p>
          <a:endParaRPr lang="en-IN"/>
        </a:p>
      </dgm:t>
    </dgm:pt>
    <dgm:pt modelId="{9DEACD79-B911-401B-963A-6F34D241360B}" type="sibTrans" cxnId="{DEEDD252-0F8C-4ABC-A3C1-33857AB7BB50}">
      <dgm:prSet/>
      <dgm:spPr/>
      <dgm:t>
        <a:bodyPr/>
        <a:lstStyle/>
        <a:p>
          <a:endParaRPr lang="en-IN"/>
        </a:p>
      </dgm:t>
    </dgm:pt>
    <dgm:pt modelId="{AD31E1ED-91D6-4B49-9960-FC41CD7DEC4E}">
      <dgm:prSet phldrT="[Text]" custT="1"/>
      <dgm:spPr/>
      <dgm:t>
        <a:bodyPr/>
        <a:lstStyle/>
        <a:p>
          <a:r>
            <a:rPr lang="en-IN" sz="1600" dirty="0"/>
            <a:t>n_estimators: 50, max_depth: 9, learning_rate: 0.1</a:t>
          </a:r>
        </a:p>
      </dgm:t>
    </dgm:pt>
    <dgm:pt modelId="{D9641CB0-3A97-4426-AEA9-6ED800600F3D}" type="parTrans" cxnId="{72CC5FE0-820E-435E-9252-9213156149F3}">
      <dgm:prSet/>
      <dgm:spPr/>
      <dgm:t>
        <a:bodyPr/>
        <a:lstStyle/>
        <a:p>
          <a:endParaRPr lang="en-IN"/>
        </a:p>
      </dgm:t>
    </dgm:pt>
    <dgm:pt modelId="{97C1F755-13EA-41E3-BB97-1FEB94A93BC4}" type="sibTrans" cxnId="{72CC5FE0-820E-435E-9252-9213156149F3}">
      <dgm:prSet/>
      <dgm:spPr/>
      <dgm:t>
        <a:bodyPr/>
        <a:lstStyle/>
        <a:p>
          <a:endParaRPr lang="en-IN"/>
        </a:p>
      </dgm:t>
    </dgm:pt>
    <dgm:pt modelId="{233E9D2F-17D7-4AC3-8320-F1828FF24D43}" type="pres">
      <dgm:prSet presAssocID="{018F6A72-B837-423F-985C-3DD81D42633F}" presName="linear" presStyleCnt="0">
        <dgm:presLayoutVars>
          <dgm:animLvl val="lvl"/>
          <dgm:resizeHandles val="exact"/>
        </dgm:presLayoutVars>
      </dgm:prSet>
      <dgm:spPr/>
    </dgm:pt>
    <dgm:pt modelId="{D4A41B5D-9E8B-46BD-A95A-99D3477A0C3E}" type="pres">
      <dgm:prSet presAssocID="{0D37EC15-6B89-4264-898A-AFDA629C1766}" presName="parentText" presStyleLbl="node1" presStyleIdx="0" presStyleCnt="2">
        <dgm:presLayoutVars>
          <dgm:chMax val="0"/>
          <dgm:bulletEnabled val="1"/>
        </dgm:presLayoutVars>
      </dgm:prSet>
      <dgm:spPr/>
    </dgm:pt>
    <dgm:pt modelId="{83A84214-BC5A-49E3-A820-0DD9F50EF263}" type="pres">
      <dgm:prSet presAssocID="{0D37EC15-6B89-4264-898A-AFDA629C1766}" presName="childText" presStyleLbl="revTx" presStyleIdx="0" presStyleCnt="2">
        <dgm:presLayoutVars>
          <dgm:bulletEnabled val="1"/>
        </dgm:presLayoutVars>
      </dgm:prSet>
      <dgm:spPr/>
    </dgm:pt>
    <dgm:pt modelId="{FFD1FDAC-E3FC-4A9B-B36D-51FE268AB44A}" type="pres">
      <dgm:prSet presAssocID="{91422D08-8A86-4689-AD9D-5BFB4024554E}" presName="parentText" presStyleLbl="node1" presStyleIdx="1" presStyleCnt="2" custLinFactNeighborX="-3658" custLinFactNeighborY="-1753">
        <dgm:presLayoutVars>
          <dgm:chMax val="0"/>
          <dgm:bulletEnabled val="1"/>
        </dgm:presLayoutVars>
      </dgm:prSet>
      <dgm:spPr/>
    </dgm:pt>
    <dgm:pt modelId="{208CBDBD-F25D-4067-9382-0F6074B207E7}" type="pres">
      <dgm:prSet presAssocID="{91422D08-8A86-4689-AD9D-5BFB4024554E}" presName="childText" presStyleLbl="revTx" presStyleIdx="1" presStyleCnt="2">
        <dgm:presLayoutVars>
          <dgm:bulletEnabled val="1"/>
        </dgm:presLayoutVars>
      </dgm:prSet>
      <dgm:spPr/>
    </dgm:pt>
  </dgm:ptLst>
  <dgm:cxnLst>
    <dgm:cxn modelId="{C94A1306-43D4-4C06-96F8-E17E0A91F7B8}" srcId="{018F6A72-B837-423F-985C-3DD81D42633F}" destId="{0D37EC15-6B89-4264-898A-AFDA629C1766}" srcOrd="0" destOrd="0" parTransId="{68C48C66-4EA7-42FD-84BB-60109AA9D80F}" sibTransId="{EAB617B3-F497-4F9B-B6F8-F34D7707EA45}"/>
    <dgm:cxn modelId="{6A1A7730-4176-4D82-908B-8639CEA17C75}" srcId="{0D37EC15-6B89-4264-898A-AFDA629C1766}" destId="{70AD8C3C-BF10-40B6-94CF-86A844CC46D4}" srcOrd="0" destOrd="0" parTransId="{58B6FBCB-6B59-4419-97EA-EF830EAADEA7}" sibTransId="{008074DD-BC5D-4BF2-983E-4D4B5030EE77}"/>
    <dgm:cxn modelId="{8CA4B536-E967-43AD-9B9F-BFA9C8BA5830}" type="presOf" srcId="{0D37EC15-6B89-4264-898A-AFDA629C1766}" destId="{D4A41B5D-9E8B-46BD-A95A-99D3477A0C3E}" srcOrd="0" destOrd="0" presId="urn:microsoft.com/office/officeart/2005/8/layout/vList2"/>
    <dgm:cxn modelId="{DEEDD252-0F8C-4ABC-A3C1-33857AB7BB50}" srcId="{018F6A72-B837-423F-985C-3DD81D42633F}" destId="{91422D08-8A86-4689-AD9D-5BFB4024554E}" srcOrd="1" destOrd="0" parTransId="{5BFA13B0-ED69-483C-836F-1176EF12DB2B}" sibTransId="{9DEACD79-B911-401B-963A-6F34D241360B}"/>
    <dgm:cxn modelId="{F8D2499C-406B-4D44-85FF-29029FE18D45}" type="presOf" srcId="{70AD8C3C-BF10-40B6-94CF-86A844CC46D4}" destId="{83A84214-BC5A-49E3-A820-0DD9F50EF263}" srcOrd="0" destOrd="0" presId="urn:microsoft.com/office/officeart/2005/8/layout/vList2"/>
    <dgm:cxn modelId="{DAC849B9-A8F7-4EBC-AD56-E3D7F394B91A}" type="presOf" srcId="{018F6A72-B837-423F-985C-3DD81D42633F}" destId="{233E9D2F-17D7-4AC3-8320-F1828FF24D43}" srcOrd="0" destOrd="0" presId="urn:microsoft.com/office/officeart/2005/8/layout/vList2"/>
    <dgm:cxn modelId="{72CC5FE0-820E-435E-9252-9213156149F3}" srcId="{91422D08-8A86-4689-AD9D-5BFB4024554E}" destId="{AD31E1ED-91D6-4B49-9960-FC41CD7DEC4E}" srcOrd="0" destOrd="0" parTransId="{D9641CB0-3A97-4426-AEA9-6ED800600F3D}" sibTransId="{97C1F755-13EA-41E3-BB97-1FEB94A93BC4}"/>
    <dgm:cxn modelId="{C5995FE2-86DA-44FB-8829-C058256B943F}" type="presOf" srcId="{91422D08-8A86-4689-AD9D-5BFB4024554E}" destId="{FFD1FDAC-E3FC-4A9B-B36D-51FE268AB44A}" srcOrd="0" destOrd="0" presId="urn:microsoft.com/office/officeart/2005/8/layout/vList2"/>
    <dgm:cxn modelId="{E55B9AF6-909C-428B-8583-04293081DCF7}" type="presOf" srcId="{AD31E1ED-91D6-4B49-9960-FC41CD7DEC4E}" destId="{208CBDBD-F25D-4067-9382-0F6074B207E7}" srcOrd="0" destOrd="0" presId="urn:microsoft.com/office/officeart/2005/8/layout/vList2"/>
    <dgm:cxn modelId="{745E17D5-DA56-4E16-9622-06B1849A7F99}" type="presParOf" srcId="{233E9D2F-17D7-4AC3-8320-F1828FF24D43}" destId="{D4A41B5D-9E8B-46BD-A95A-99D3477A0C3E}" srcOrd="0" destOrd="0" presId="urn:microsoft.com/office/officeart/2005/8/layout/vList2"/>
    <dgm:cxn modelId="{A98663A3-FC17-450C-BBF2-352A65EF623F}" type="presParOf" srcId="{233E9D2F-17D7-4AC3-8320-F1828FF24D43}" destId="{83A84214-BC5A-49E3-A820-0DD9F50EF263}" srcOrd="1" destOrd="0" presId="urn:microsoft.com/office/officeart/2005/8/layout/vList2"/>
    <dgm:cxn modelId="{663271FD-E133-4B79-AB30-008DC71370BC}" type="presParOf" srcId="{233E9D2F-17D7-4AC3-8320-F1828FF24D43}" destId="{FFD1FDAC-E3FC-4A9B-B36D-51FE268AB44A}" srcOrd="2" destOrd="0" presId="urn:microsoft.com/office/officeart/2005/8/layout/vList2"/>
    <dgm:cxn modelId="{2126145C-D2EA-44A7-B43C-4D823DD0D448}" type="presParOf" srcId="{233E9D2F-17D7-4AC3-8320-F1828FF24D43}" destId="{208CBDBD-F25D-4067-9382-0F6074B207E7}"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510C4F-5A0E-4021-9EB3-142F9DDD3C30}" type="doc">
      <dgm:prSet loTypeId="urn:microsoft.com/office/officeart/2005/8/layout/hProcess11" loCatId="process" qsTypeId="urn:microsoft.com/office/officeart/2005/8/quickstyle/simple1" qsCatId="simple" csTypeId="urn:microsoft.com/office/officeart/2005/8/colors/accent1_2" csCatId="accent1" phldr="1"/>
      <dgm:spPr/>
    </dgm:pt>
    <dgm:pt modelId="{F2A57273-CEA4-46DC-8F91-1490127A2EE8}">
      <dgm:prSet phldrT="[Text]" custT="1"/>
      <dgm:spPr/>
      <dgm:t>
        <a:bodyPr/>
        <a:lstStyle/>
        <a:p>
          <a:r>
            <a:rPr lang="en-IN" sz="2000" dirty="0"/>
            <a:t>Random forest Regressor score is :- 0.9</a:t>
          </a:r>
        </a:p>
      </dgm:t>
    </dgm:pt>
    <dgm:pt modelId="{AAF18DDE-8160-43EC-A9EE-08179DDC7DD2}" type="parTrans" cxnId="{9C919109-BF14-481A-AACC-3AA0A76E04A8}">
      <dgm:prSet/>
      <dgm:spPr/>
      <dgm:t>
        <a:bodyPr/>
        <a:lstStyle/>
        <a:p>
          <a:endParaRPr lang="en-IN"/>
        </a:p>
      </dgm:t>
    </dgm:pt>
    <dgm:pt modelId="{07DCADF1-448B-4018-A76F-701AFDA346A8}" type="sibTrans" cxnId="{9C919109-BF14-481A-AACC-3AA0A76E04A8}">
      <dgm:prSet/>
      <dgm:spPr/>
      <dgm:t>
        <a:bodyPr/>
        <a:lstStyle/>
        <a:p>
          <a:endParaRPr lang="en-IN"/>
        </a:p>
      </dgm:t>
    </dgm:pt>
    <dgm:pt modelId="{C8EE74D8-5CDB-485F-9A2D-BCC471DD2F7D}">
      <dgm:prSet phldrT="[Text]"/>
      <dgm:spPr/>
      <dgm:t>
        <a:bodyPr/>
        <a:lstStyle/>
        <a:p>
          <a:r>
            <a:rPr lang="en-IN" dirty="0"/>
            <a:t>Random Forest Regressor is giving Good score even after tuning so we will use it</a:t>
          </a:r>
        </a:p>
      </dgm:t>
    </dgm:pt>
    <dgm:pt modelId="{87742B82-C4AD-4B95-B49A-09D360140272}" type="parTrans" cxnId="{1C1FBCCB-99D6-492D-BD8B-6F50FF3A6CBF}">
      <dgm:prSet/>
      <dgm:spPr/>
      <dgm:t>
        <a:bodyPr/>
        <a:lstStyle/>
        <a:p>
          <a:endParaRPr lang="en-IN"/>
        </a:p>
      </dgm:t>
    </dgm:pt>
    <dgm:pt modelId="{51C19621-5E69-4EC0-A0E9-265C80A21C6C}" type="sibTrans" cxnId="{1C1FBCCB-99D6-492D-BD8B-6F50FF3A6CBF}">
      <dgm:prSet/>
      <dgm:spPr/>
      <dgm:t>
        <a:bodyPr/>
        <a:lstStyle/>
        <a:p>
          <a:endParaRPr lang="en-IN"/>
        </a:p>
      </dgm:t>
    </dgm:pt>
    <dgm:pt modelId="{0A588A68-ABF2-4F01-8143-EFC4D4E52EF0}">
      <dgm:prSet phldrT="[Text]" custT="1"/>
      <dgm:spPr/>
      <dgm:t>
        <a:bodyPr/>
        <a:lstStyle/>
        <a:p>
          <a:r>
            <a:rPr lang="en-IN" sz="2000" dirty="0"/>
            <a:t>Gradient Boosting Regressor score is :- 0.87 </a:t>
          </a:r>
        </a:p>
      </dgm:t>
    </dgm:pt>
    <dgm:pt modelId="{1DEC4785-D9E1-4D8F-A398-C7899389791D}" type="parTrans" cxnId="{A8E15666-E5B2-4E2C-BCF3-5F83EB53B37C}">
      <dgm:prSet/>
      <dgm:spPr/>
      <dgm:t>
        <a:bodyPr/>
        <a:lstStyle/>
        <a:p>
          <a:endParaRPr lang="en-IN"/>
        </a:p>
      </dgm:t>
    </dgm:pt>
    <dgm:pt modelId="{503E0088-B830-4714-828F-EBA96308298D}" type="sibTrans" cxnId="{A8E15666-E5B2-4E2C-BCF3-5F83EB53B37C}">
      <dgm:prSet/>
      <dgm:spPr/>
      <dgm:t>
        <a:bodyPr/>
        <a:lstStyle/>
        <a:p>
          <a:endParaRPr lang="en-IN"/>
        </a:p>
      </dgm:t>
    </dgm:pt>
    <dgm:pt modelId="{B8B2A059-371B-4F88-932E-3DB1764FB758}" type="pres">
      <dgm:prSet presAssocID="{B5510C4F-5A0E-4021-9EB3-142F9DDD3C30}" presName="Name0" presStyleCnt="0">
        <dgm:presLayoutVars>
          <dgm:dir/>
          <dgm:resizeHandles val="exact"/>
        </dgm:presLayoutVars>
      </dgm:prSet>
      <dgm:spPr/>
    </dgm:pt>
    <dgm:pt modelId="{0DB4FC5F-3218-4F90-89BE-6304602D6737}" type="pres">
      <dgm:prSet presAssocID="{B5510C4F-5A0E-4021-9EB3-142F9DDD3C30}" presName="arrow" presStyleLbl="bgShp" presStyleIdx="0" presStyleCnt="1"/>
      <dgm:spPr/>
    </dgm:pt>
    <dgm:pt modelId="{20B41439-2A13-4955-8489-A1C87C7B00B3}" type="pres">
      <dgm:prSet presAssocID="{B5510C4F-5A0E-4021-9EB3-142F9DDD3C30}" presName="points" presStyleCnt="0"/>
      <dgm:spPr/>
    </dgm:pt>
    <dgm:pt modelId="{E09376FD-D2AC-4FF6-BB97-6AAC2F739CA3}" type="pres">
      <dgm:prSet presAssocID="{F2A57273-CEA4-46DC-8F91-1490127A2EE8}" presName="compositeA" presStyleCnt="0"/>
      <dgm:spPr/>
    </dgm:pt>
    <dgm:pt modelId="{D17EE37E-1559-4B45-9C52-54E666B000A6}" type="pres">
      <dgm:prSet presAssocID="{F2A57273-CEA4-46DC-8F91-1490127A2EE8}" presName="textA" presStyleLbl="revTx" presStyleIdx="0" presStyleCnt="3">
        <dgm:presLayoutVars>
          <dgm:bulletEnabled val="1"/>
        </dgm:presLayoutVars>
      </dgm:prSet>
      <dgm:spPr/>
    </dgm:pt>
    <dgm:pt modelId="{3E728774-3699-42A4-B811-250DCEF84D8A}" type="pres">
      <dgm:prSet presAssocID="{F2A57273-CEA4-46DC-8F91-1490127A2EE8}" presName="circleA" presStyleLbl="node1" presStyleIdx="0" presStyleCnt="3"/>
      <dgm:spPr/>
    </dgm:pt>
    <dgm:pt modelId="{BFDA1CCC-89B8-47B4-A34B-0B3E18CC5D47}" type="pres">
      <dgm:prSet presAssocID="{F2A57273-CEA4-46DC-8F91-1490127A2EE8}" presName="spaceA" presStyleCnt="0"/>
      <dgm:spPr/>
    </dgm:pt>
    <dgm:pt modelId="{EECAFA59-4CCA-4042-84E4-70F6C4EA94EF}" type="pres">
      <dgm:prSet presAssocID="{07DCADF1-448B-4018-A76F-701AFDA346A8}" presName="space" presStyleCnt="0"/>
      <dgm:spPr/>
    </dgm:pt>
    <dgm:pt modelId="{5721ADAE-17C1-4EC6-AE34-31163F289F2A}" type="pres">
      <dgm:prSet presAssocID="{C8EE74D8-5CDB-485F-9A2D-BCC471DD2F7D}" presName="compositeB" presStyleCnt="0"/>
      <dgm:spPr/>
    </dgm:pt>
    <dgm:pt modelId="{89E01492-54C4-4BA9-BA89-0B3CDAC640C6}" type="pres">
      <dgm:prSet presAssocID="{C8EE74D8-5CDB-485F-9A2D-BCC471DD2F7D}" presName="textB" presStyleLbl="revTx" presStyleIdx="1" presStyleCnt="3">
        <dgm:presLayoutVars>
          <dgm:bulletEnabled val="1"/>
        </dgm:presLayoutVars>
      </dgm:prSet>
      <dgm:spPr/>
    </dgm:pt>
    <dgm:pt modelId="{CDE51F2E-81A3-47E8-9CBB-E5CF71191370}" type="pres">
      <dgm:prSet presAssocID="{C8EE74D8-5CDB-485F-9A2D-BCC471DD2F7D}" presName="circleB" presStyleLbl="node1" presStyleIdx="1" presStyleCnt="3"/>
      <dgm:spPr/>
    </dgm:pt>
    <dgm:pt modelId="{4838723A-9CB4-4FBC-9A24-FBF6340FF2C7}" type="pres">
      <dgm:prSet presAssocID="{C8EE74D8-5CDB-485F-9A2D-BCC471DD2F7D}" presName="spaceB" presStyleCnt="0"/>
      <dgm:spPr/>
    </dgm:pt>
    <dgm:pt modelId="{CA7D6D94-2A75-4F2D-AB32-7E2E0F39CDF9}" type="pres">
      <dgm:prSet presAssocID="{51C19621-5E69-4EC0-A0E9-265C80A21C6C}" presName="space" presStyleCnt="0"/>
      <dgm:spPr/>
    </dgm:pt>
    <dgm:pt modelId="{C2BD1915-B5E7-4ADB-8B3E-AF58AFE75D1E}" type="pres">
      <dgm:prSet presAssocID="{0A588A68-ABF2-4F01-8143-EFC4D4E52EF0}" presName="compositeA" presStyleCnt="0"/>
      <dgm:spPr/>
    </dgm:pt>
    <dgm:pt modelId="{E6557FAB-2816-4BE8-915C-1985E9D54078}" type="pres">
      <dgm:prSet presAssocID="{0A588A68-ABF2-4F01-8143-EFC4D4E52EF0}" presName="textA" presStyleLbl="revTx" presStyleIdx="2" presStyleCnt="3">
        <dgm:presLayoutVars>
          <dgm:bulletEnabled val="1"/>
        </dgm:presLayoutVars>
      </dgm:prSet>
      <dgm:spPr/>
    </dgm:pt>
    <dgm:pt modelId="{56119F6F-13F7-40C3-A8BC-13A9022839CF}" type="pres">
      <dgm:prSet presAssocID="{0A588A68-ABF2-4F01-8143-EFC4D4E52EF0}" presName="circleA" presStyleLbl="node1" presStyleIdx="2" presStyleCnt="3"/>
      <dgm:spPr/>
    </dgm:pt>
    <dgm:pt modelId="{84899AD7-F58B-4D68-8E5A-CB3A9940D47F}" type="pres">
      <dgm:prSet presAssocID="{0A588A68-ABF2-4F01-8143-EFC4D4E52EF0}" presName="spaceA" presStyleCnt="0"/>
      <dgm:spPr/>
    </dgm:pt>
  </dgm:ptLst>
  <dgm:cxnLst>
    <dgm:cxn modelId="{9C919109-BF14-481A-AACC-3AA0A76E04A8}" srcId="{B5510C4F-5A0E-4021-9EB3-142F9DDD3C30}" destId="{F2A57273-CEA4-46DC-8F91-1490127A2EE8}" srcOrd="0" destOrd="0" parTransId="{AAF18DDE-8160-43EC-A9EE-08179DDC7DD2}" sibTransId="{07DCADF1-448B-4018-A76F-701AFDA346A8}"/>
    <dgm:cxn modelId="{76E72F2E-2CE7-4C19-BD6D-510EF5139998}" type="presOf" srcId="{0A588A68-ABF2-4F01-8143-EFC4D4E52EF0}" destId="{E6557FAB-2816-4BE8-915C-1985E9D54078}" srcOrd="0" destOrd="0" presId="urn:microsoft.com/office/officeart/2005/8/layout/hProcess11"/>
    <dgm:cxn modelId="{A8E15666-E5B2-4E2C-BCF3-5F83EB53B37C}" srcId="{B5510C4F-5A0E-4021-9EB3-142F9DDD3C30}" destId="{0A588A68-ABF2-4F01-8143-EFC4D4E52EF0}" srcOrd="2" destOrd="0" parTransId="{1DEC4785-D9E1-4D8F-A398-C7899389791D}" sibTransId="{503E0088-B830-4714-828F-EBA96308298D}"/>
    <dgm:cxn modelId="{D6A36848-80D9-446A-AFE7-DD926E915D07}" type="presOf" srcId="{B5510C4F-5A0E-4021-9EB3-142F9DDD3C30}" destId="{B8B2A059-371B-4F88-932E-3DB1764FB758}" srcOrd="0" destOrd="0" presId="urn:microsoft.com/office/officeart/2005/8/layout/hProcess11"/>
    <dgm:cxn modelId="{067A8B9C-FC75-4D68-B52B-2348C2952A51}" type="presOf" srcId="{C8EE74D8-5CDB-485F-9A2D-BCC471DD2F7D}" destId="{89E01492-54C4-4BA9-BA89-0B3CDAC640C6}" srcOrd="0" destOrd="0" presId="urn:microsoft.com/office/officeart/2005/8/layout/hProcess11"/>
    <dgm:cxn modelId="{1C1FBCCB-99D6-492D-BD8B-6F50FF3A6CBF}" srcId="{B5510C4F-5A0E-4021-9EB3-142F9DDD3C30}" destId="{C8EE74D8-5CDB-485F-9A2D-BCC471DD2F7D}" srcOrd="1" destOrd="0" parTransId="{87742B82-C4AD-4B95-B49A-09D360140272}" sibTransId="{51C19621-5E69-4EC0-A0E9-265C80A21C6C}"/>
    <dgm:cxn modelId="{C1BC66DC-BE79-4DC7-B707-B7855DDA667C}" type="presOf" srcId="{F2A57273-CEA4-46DC-8F91-1490127A2EE8}" destId="{D17EE37E-1559-4B45-9C52-54E666B000A6}" srcOrd="0" destOrd="0" presId="urn:microsoft.com/office/officeart/2005/8/layout/hProcess11"/>
    <dgm:cxn modelId="{9F4C92F9-1E4F-48CA-8C54-163C9B0A04AA}" type="presParOf" srcId="{B8B2A059-371B-4F88-932E-3DB1764FB758}" destId="{0DB4FC5F-3218-4F90-89BE-6304602D6737}" srcOrd="0" destOrd="0" presId="urn:microsoft.com/office/officeart/2005/8/layout/hProcess11"/>
    <dgm:cxn modelId="{96E5230A-67C6-4729-897C-7F3938B75A44}" type="presParOf" srcId="{B8B2A059-371B-4F88-932E-3DB1764FB758}" destId="{20B41439-2A13-4955-8489-A1C87C7B00B3}" srcOrd="1" destOrd="0" presId="urn:microsoft.com/office/officeart/2005/8/layout/hProcess11"/>
    <dgm:cxn modelId="{BE1FD963-252F-4F92-8E32-95A8B94FEB5F}" type="presParOf" srcId="{20B41439-2A13-4955-8489-A1C87C7B00B3}" destId="{E09376FD-D2AC-4FF6-BB97-6AAC2F739CA3}" srcOrd="0" destOrd="0" presId="urn:microsoft.com/office/officeart/2005/8/layout/hProcess11"/>
    <dgm:cxn modelId="{5725C6F2-0032-4CA9-AFEB-5280E2DE3749}" type="presParOf" srcId="{E09376FD-D2AC-4FF6-BB97-6AAC2F739CA3}" destId="{D17EE37E-1559-4B45-9C52-54E666B000A6}" srcOrd="0" destOrd="0" presId="urn:microsoft.com/office/officeart/2005/8/layout/hProcess11"/>
    <dgm:cxn modelId="{B28225D9-A4F7-4D0E-A00C-D552C370BD09}" type="presParOf" srcId="{E09376FD-D2AC-4FF6-BB97-6AAC2F739CA3}" destId="{3E728774-3699-42A4-B811-250DCEF84D8A}" srcOrd="1" destOrd="0" presId="urn:microsoft.com/office/officeart/2005/8/layout/hProcess11"/>
    <dgm:cxn modelId="{A366853D-F3E0-4A9E-B401-2B9EA0C83E3F}" type="presParOf" srcId="{E09376FD-D2AC-4FF6-BB97-6AAC2F739CA3}" destId="{BFDA1CCC-89B8-47B4-A34B-0B3E18CC5D47}" srcOrd="2" destOrd="0" presId="urn:microsoft.com/office/officeart/2005/8/layout/hProcess11"/>
    <dgm:cxn modelId="{4C39ED4E-8D6E-4931-95D6-88C48E99B0E6}" type="presParOf" srcId="{20B41439-2A13-4955-8489-A1C87C7B00B3}" destId="{EECAFA59-4CCA-4042-84E4-70F6C4EA94EF}" srcOrd="1" destOrd="0" presId="urn:microsoft.com/office/officeart/2005/8/layout/hProcess11"/>
    <dgm:cxn modelId="{920C5CF1-E91D-45EA-925D-64938CE8F993}" type="presParOf" srcId="{20B41439-2A13-4955-8489-A1C87C7B00B3}" destId="{5721ADAE-17C1-4EC6-AE34-31163F289F2A}" srcOrd="2" destOrd="0" presId="urn:microsoft.com/office/officeart/2005/8/layout/hProcess11"/>
    <dgm:cxn modelId="{020EC358-FEC1-45D5-9090-3339A8CF7640}" type="presParOf" srcId="{5721ADAE-17C1-4EC6-AE34-31163F289F2A}" destId="{89E01492-54C4-4BA9-BA89-0B3CDAC640C6}" srcOrd="0" destOrd="0" presId="urn:microsoft.com/office/officeart/2005/8/layout/hProcess11"/>
    <dgm:cxn modelId="{5D0452CF-74A4-4F7E-A2B3-0A4BC4BBAA46}" type="presParOf" srcId="{5721ADAE-17C1-4EC6-AE34-31163F289F2A}" destId="{CDE51F2E-81A3-47E8-9CBB-E5CF71191370}" srcOrd="1" destOrd="0" presId="urn:microsoft.com/office/officeart/2005/8/layout/hProcess11"/>
    <dgm:cxn modelId="{05D27774-B198-4C69-A82D-53663343FD3C}" type="presParOf" srcId="{5721ADAE-17C1-4EC6-AE34-31163F289F2A}" destId="{4838723A-9CB4-4FBC-9A24-FBF6340FF2C7}" srcOrd="2" destOrd="0" presId="urn:microsoft.com/office/officeart/2005/8/layout/hProcess11"/>
    <dgm:cxn modelId="{40823F64-BA62-497E-90D5-67BB128ED8E6}" type="presParOf" srcId="{20B41439-2A13-4955-8489-A1C87C7B00B3}" destId="{CA7D6D94-2A75-4F2D-AB32-7E2E0F39CDF9}" srcOrd="3" destOrd="0" presId="urn:microsoft.com/office/officeart/2005/8/layout/hProcess11"/>
    <dgm:cxn modelId="{2E52A865-7315-4725-88BD-313F14BC3519}" type="presParOf" srcId="{20B41439-2A13-4955-8489-A1C87C7B00B3}" destId="{C2BD1915-B5E7-4ADB-8B3E-AF58AFE75D1E}" srcOrd="4" destOrd="0" presId="urn:microsoft.com/office/officeart/2005/8/layout/hProcess11"/>
    <dgm:cxn modelId="{C86B2B92-24EC-4F46-9441-AEDE8249AFDD}" type="presParOf" srcId="{C2BD1915-B5E7-4ADB-8B3E-AF58AFE75D1E}" destId="{E6557FAB-2816-4BE8-915C-1985E9D54078}" srcOrd="0" destOrd="0" presId="urn:microsoft.com/office/officeart/2005/8/layout/hProcess11"/>
    <dgm:cxn modelId="{0EA812DA-7E36-4730-BE56-8480E9753AC7}" type="presParOf" srcId="{C2BD1915-B5E7-4ADB-8B3E-AF58AFE75D1E}" destId="{56119F6F-13F7-40C3-A8BC-13A9022839CF}" srcOrd="1" destOrd="0" presId="urn:microsoft.com/office/officeart/2005/8/layout/hProcess11"/>
    <dgm:cxn modelId="{57B67694-93E4-4B5F-A8D4-294699E47357}" type="presParOf" srcId="{C2BD1915-B5E7-4ADB-8B3E-AF58AFE75D1E}" destId="{84899AD7-F58B-4D68-8E5A-CB3A9940D47F}"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A41B5D-9E8B-46BD-A95A-99D3477A0C3E}">
      <dsp:nvSpPr>
        <dsp:cNvPr id="0" name=""/>
        <dsp:cNvSpPr/>
      </dsp:nvSpPr>
      <dsp:spPr>
        <a:xfrm>
          <a:off x="0" y="14760"/>
          <a:ext cx="8520600" cy="898560"/>
        </a:xfrm>
        <a:prstGeom prst="roundRect">
          <a:avLst/>
        </a:prstGeom>
        <a:solidFill>
          <a:schemeClr val="accent6">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dirty="0"/>
            <a:t>Random Forest Regressor - Parameters</a:t>
          </a:r>
        </a:p>
      </dsp:txBody>
      <dsp:txXfrm>
        <a:off x="43864" y="58624"/>
        <a:ext cx="8432872" cy="810832"/>
      </dsp:txXfrm>
    </dsp:sp>
    <dsp:sp modelId="{83A84214-BC5A-49E3-A820-0DD9F50EF263}">
      <dsp:nvSpPr>
        <dsp:cNvPr id="0" name=""/>
        <dsp:cNvSpPr/>
      </dsp:nvSpPr>
      <dsp:spPr>
        <a:xfrm>
          <a:off x="0" y="913320"/>
          <a:ext cx="8520600" cy="794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0529"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IN" sz="1600" kern="1200" dirty="0"/>
            <a:t>Bootstrap: false, max_depth: None, max_features:12, min_samples_split: 7, n_estimators: 485</a:t>
          </a:r>
        </a:p>
      </dsp:txBody>
      <dsp:txXfrm>
        <a:off x="0" y="913320"/>
        <a:ext cx="8520600" cy="794880"/>
      </dsp:txXfrm>
    </dsp:sp>
    <dsp:sp modelId="{FFD1FDAC-E3FC-4A9B-B36D-51FE268AB44A}">
      <dsp:nvSpPr>
        <dsp:cNvPr id="0" name=""/>
        <dsp:cNvSpPr/>
      </dsp:nvSpPr>
      <dsp:spPr>
        <a:xfrm>
          <a:off x="0" y="1694265"/>
          <a:ext cx="8520600" cy="898560"/>
        </a:xfrm>
        <a:prstGeom prst="roundRect">
          <a:avLst/>
        </a:prstGeom>
        <a:solidFill>
          <a:schemeClr val="accent6">
            <a:shade val="50000"/>
            <a:hueOff val="141974"/>
            <a:satOff val="38829"/>
            <a:lumOff val="404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dirty="0"/>
            <a:t>Gradient Boosting Regressor - Parameters</a:t>
          </a:r>
        </a:p>
      </dsp:txBody>
      <dsp:txXfrm>
        <a:off x="43864" y="1738129"/>
        <a:ext cx="8432872" cy="810832"/>
      </dsp:txXfrm>
    </dsp:sp>
    <dsp:sp modelId="{208CBDBD-F25D-4067-9382-0F6074B207E7}">
      <dsp:nvSpPr>
        <dsp:cNvPr id="0" name=""/>
        <dsp:cNvSpPr/>
      </dsp:nvSpPr>
      <dsp:spPr>
        <a:xfrm>
          <a:off x="0" y="2606760"/>
          <a:ext cx="8520600" cy="794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0529"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IN" sz="1600" kern="1200" dirty="0"/>
            <a:t>n_estimators: 50, max_depth: 9, learning_rate: 0.1</a:t>
          </a:r>
        </a:p>
      </dsp:txBody>
      <dsp:txXfrm>
        <a:off x="0" y="2606760"/>
        <a:ext cx="8520600" cy="7948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B4FC5F-3218-4F90-89BE-6304602D6737}">
      <dsp:nvSpPr>
        <dsp:cNvPr id="0" name=""/>
        <dsp:cNvSpPr/>
      </dsp:nvSpPr>
      <dsp:spPr>
        <a:xfrm>
          <a:off x="0" y="1024920"/>
          <a:ext cx="8520600" cy="1366560"/>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7EE37E-1559-4B45-9C52-54E666B000A6}">
      <dsp:nvSpPr>
        <dsp:cNvPr id="0" name=""/>
        <dsp:cNvSpPr/>
      </dsp:nvSpPr>
      <dsp:spPr>
        <a:xfrm>
          <a:off x="3744" y="0"/>
          <a:ext cx="2471306" cy="1366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marL="0" lvl="0" indent="0" algn="ctr" defTabSz="889000">
            <a:lnSpc>
              <a:spcPct val="90000"/>
            </a:lnSpc>
            <a:spcBef>
              <a:spcPct val="0"/>
            </a:spcBef>
            <a:spcAft>
              <a:spcPct val="35000"/>
            </a:spcAft>
            <a:buNone/>
          </a:pPr>
          <a:r>
            <a:rPr lang="en-IN" sz="2000" kern="1200" dirty="0"/>
            <a:t>Random forest Regressor score is :- 0.9</a:t>
          </a:r>
        </a:p>
      </dsp:txBody>
      <dsp:txXfrm>
        <a:off x="3744" y="0"/>
        <a:ext cx="2471306" cy="1366560"/>
      </dsp:txXfrm>
    </dsp:sp>
    <dsp:sp modelId="{3E728774-3699-42A4-B811-250DCEF84D8A}">
      <dsp:nvSpPr>
        <dsp:cNvPr id="0" name=""/>
        <dsp:cNvSpPr/>
      </dsp:nvSpPr>
      <dsp:spPr>
        <a:xfrm>
          <a:off x="1068577" y="1537380"/>
          <a:ext cx="341640" cy="34164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E01492-54C4-4BA9-BA89-0B3CDAC640C6}">
      <dsp:nvSpPr>
        <dsp:cNvPr id="0" name=""/>
        <dsp:cNvSpPr/>
      </dsp:nvSpPr>
      <dsp:spPr>
        <a:xfrm>
          <a:off x="2598616" y="2049840"/>
          <a:ext cx="2471306" cy="1366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IN" sz="1700" kern="1200" dirty="0"/>
            <a:t>Random Forest Regressor is giving Good score even after tuning so we will use it</a:t>
          </a:r>
        </a:p>
      </dsp:txBody>
      <dsp:txXfrm>
        <a:off x="2598616" y="2049840"/>
        <a:ext cx="2471306" cy="1366560"/>
      </dsp:txXfrm>
    </dsp:sp>
    <dsp:sp modelId="{CDE51F2E-81A3-47E8-9CBB-E5CF71191370}">
      <dsp:nvSpPr>
        <dsp:cNvPr id="0" name=""/>
        <dsp:cNvSpPr/>
      </dsp:nvSpPr>
      <dsp:spPr>
        <a:xfrm>
          <a:off x="3663450" y="1537380"/>
          <a:ext cx="341640" cy="34164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557FAB-2816-4BE8-915C-1985E9D54078}">
      <dsp:nvSpPr>
        <dsp:cNvPr id="0" name=""/>
        <dsp:cNvSpPr/>
      </dsp:nvSpPr>
      <dsp:spPr>
        <a:xfrm>
          <a:off x="5193488" y="0"/>
          <a:ext cx="2471306" cy="1366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marL="0" lvl="0" indent="0" algn="ctr" defTabSz="889000">
            <a:lnSpc>
              <a:spcPct val="90000"/>
            </a:lnSpc>
            <a:spcBef>
              <a:spcPct val="0"/>
            </a:spcBef>
            <a:spcAft>
              <a:spcPct val="35000"/>
            </a:spcAft>
            <a:buNone/>
          </a:pPr>
          <a:r>
            <a:rPr lang="en-IN" sz="2000" kern="1200" dirty="0"/>
            <a:t>Gradient Boosting Regressor score is :- 0.87 </a:t>
          </a:r>
        </a:p>
      </dsp:txBody>
      <dsp:txXfrm>
        <a:off x="5193488" y="0"/>
        <a:ext cx="2471306" cy="1366560"/>
      </dsp:txXfrm>
    </dsp:sp>
    <dsp:sp modelId="{56119F6F-13F7-40C3-A8BC-13A9022839CF}">
      <dsp:nvSpPr>
        <dsp:cNvPr id="0" name=""/>
        <dsp:cNvSpPr/>
      </dsp:nvSpPr>
      <dsp:spPr>
        <a:xfrm>
          <a:off x="6258322" y="1537380"/>
          <a:ext cx="341640" cy="34164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1"/>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14.tmp"/><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208722" y="536712"/>
            <a:ext cx="8619528" cy="3757587"/>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GB" sz="4200" b="1" dirty="0">
                <a:solidFill>
                  <a:srgbClr val="CC0000"/>
                </a:solidFill>
                <a:latin typeface="Montserrat"/>
                <a:ea typeface="Montserrat"/>
                <a:cs typeface="Montserrat"/>
                <a:sym typeface="Montserrat"/>
              </a:rPr>
              <a:t>             </a:t>
            </a:r>
            <a:r>
              <a:rPr lang="en-GB" sz="3200" b="1" dirty="0">
                <a:solidFill>
                  <a:srgbClr val="CC0000"/>
                </a:solidFill>
                <a:latin typeface="Montserrat"/>
                <a:ea typeface="Montserrat"/>
                <a:cs typeface="Montserrat"/>
                <a:sym typeface="Montserrat"/>
              </a:rPr>
              <a:t>Capstone Project -3</a:t>
            </a:r>
            <a:endParaRPr sz="3200" b="1" dirty="0">
              <a:solidFill>
                <a:srgbClr val="CC0000"/>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r>
              <a:rPr lang="en-GB" sz="3200" b="1" dirty="0">
                <a:solidFill>
                  <a:schemeClr val="lt1"/>
                </a:solidFill>
                <a:latin typeface="Algerian" panose="04020705040A02060702" pitchFamily="82" charset="0"/>
                <a:ea typeface="MS Gothic" panose="020B0609070205080204" pitchFamily="49" charset="-128"/>
                <a:cs typeface="Montserrat"/>
                <a:sym typeface="Montserrat"/>
              </a:rPr>
              <a:t>Appliance Energy Prediction</a:t>
            </a:r>
            <a:br>
              <a:rPr lang="en-GB" sz="3600" b="1" dirty="0">
                <a:solidFill>
                  <a:schemeClr val="lt1"/>
                </a:solidFill>
                <a:latin typeface="Montserrat"/>
                <a:ea typeface="Montserrat"/>
                <a:cs typeface="Montserrat"/>
                <a:sym typeface="Montserrat"/>
              </a:rPr>
            </a:br>
            <a:br>
              <a:rPr lang="en-GB" sz="3600" b="1" dirty="0">
                <a:solidFill>
                  <a:schemeClr val="lt1"/>
                </a:solidFill>
                <a:latin typeface="Montserrat"/>
                <a:ea typeface="Montserrat"/>
                <a:cs typeface="Montserrat"/>
                <a:sym typeface="Montserrat"/>
              </a:rPr>
            </a:br>
            <a:r>
              <a:rPr lang="en-GB" sz="1400" b="1" dirty="0">
                <a:solidFill>
                  <a:srgbClr val="00B050"/>
                </a:solidFill>
                <a:latin typeface="Montserrat"/>
                <a:ea typeface="Montserrat"/>
                <a:cs typeface="Montserrat"/>
                <a:sym typeface="Montserrat"/>
              </a:rPr>
              <a:t>By:-    Rohit Kumar Sharma</a:t>
            </a:r>
            <a:br>
              <a:rPr lang="en-GB" sz="1600" b="1" dirty="0">
                <a:solidFill>
                  <a:srgbClr val="00B0F0"/>
                </a:solidFill>
                <a:latin typeface="Montserrat"/>
                <a:ea typeface="Montserrat"/>
                <a:cs typeface="Montserrat"/>
                <a:sym typeface="Montserrat"/>
              </a:rPr>
            </a:br>
            <a:endParaRPr sz="1600" b="1" dirty="0">
              <a:solidFill>
                <a:srgbClr val="00B0F0"/>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0F17E-8D5E-66FF-24C8-099DF21B8502}"/>
              </a:ext>
            </a:extLst>
          </p:cNvPr>
          <p:cNvSpPr>
            <a:spLocks noGrp="1"/>
          </p:cNvSpPr>
          <p:nvPr>
            <p:ph type="title"/>
          </p:nvPr>
        </p:nvSpPr>
        <p:spPr/>
        <p:txBody>
          <a:bodyPr/>
          <a:lstStyle/>
          <a:p>
            <a:r>
              <a:rPr lang="en-IN" dirty="0"/>
              <a:t>EDA</a:t>
            </a:r>
          </a:p>
        </p:txBody>
      </p:sp>
      <p:sp>
        <p:nvSpPr>
          <p:cNvPr id="3" name="Text Placeholder 2">
            <a:extLst>
              <a:ext uri="{FF2B5EF4-FFF2-40B4-BE49-F238E27FC236}">
                <a16:creationId xmlns:a16="http://schemas.microsoft.com/office/drawing/2014/main" id="{DF33957A-AD15-DE71-F5F2-FCC5E438681C}"/>
              </a:ext>
            </a:extLst>
          </p:cNvPr>
          <p:cNvSpPr>
            <a:spLocks noGrp="1"/>
          </p:cNvSpPr>
          <p:nvPr>
            <p:ph type="body" idx="1"/>
          </p:nvPr>
        </p:nvSpPr>
        <p:spPr>
          <a:xfrm>
            <a:off x="311700" y="1152475"/>
            <a:ext cx="2797260" cy="3546000"/>
          </a:xfrm>
        </p:spPr>
        <p:txBody>
          <a:bodyPr/>
          <a:lstStyle/>
          <a:p>
            <a:pPr marL="114300" indent="0">
              <a:buNone/>
            </a:pPr>
            <a:r>
              <a:rPr lang="en-IN" sz="1200" dirty="0">
                <a:solidFill>
                  <a:schemeClr val="accent3">
                    <a:lumMod val="75000"/>
                  </a:schemeClr>
                </a:solidFill>
              </a:rPr>
              <a:t>This graph shows Distribution of energy in each month:</a:t>
            </a:r>
          </a:p>
          <a:p>
            <a:pPr marL="114300" indent="0">
              <a:buNone/>
            </a:pPr>
            <a:r>
              <a:rPr lang="en-IN" sz="1200" dirty="0">
                <a:solidFill>
                  <a:schemeClr val="accent3">
                    <a:lumMod val="75000"/>
                  </a:schemeClr>
                </a:solidFill>
              </a:rPr>
              <a:t>Violin plot shows probability of usage. </a:t>
            </a:r>
          </a:p>
        </p:txBody>
      </p:sp>
      <p:pic>
        <p:nvPicPr>
          <p:cNvPr id="2050" name="Picture 2">
            <a:extLst>
              <a:ext uri="{FF2B5EF4-FFF2-40B4-BE49-F238E27FC236}">
                <a16:creationId xmlns:a16="http://schemas.microsoft.com/office/drawing/2014/main" id="{8D976CEC-685B-035A-4DF5-3759F61902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5950" y="1537277"/>
            <a:ext cx="5497714" cy="249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718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20327-451B-0C0F-6B2D-1FD1F36C52CD}"/>
              </a:ext>
            </a:extLst>
          </p:cNvPr>
          <p:cNvSpPr>
            <a:spLocks noGrp="1"/>
          </p:cNvSpPr>
          <p:nvPr>
            <p:ph type="title"/>
          </p:nvPr>
        </p:nvSpPr>
        <p:spPr/>
        <p:txBody>
          <a:bodyPr/>
          <a:lstStyle/>
          <a:p>
            <a:r>
              <a:rPr lang="en-IN" dirty="0"/>
              <a:t>EDA</a:t>
            </a:r>
          </a:p>
        </p:txBody>
      </p:sp>
      <p:sp>
        <p:nvSpPr>
          <p:cNvPr id="3" name="Text Placeholder 2">
            <a:extLst>
              <a:ext uri="{FF2B5EF4-FFF2-40B4-BE49-F238E27FC236}">
                <a16:creationId xmlns:a16="http://schemas.microsoft.com/office/drawing/2014/main" id="{ED00FC7E-873B-7EA3-5E90-0E4404E2F935}"/>
              </a:ext>
            </a:extLst>
          </p:cNvPr>
          <p:cNvSpPr>
            <a:spLocks noGrp="1"/>
          </p:cNvSpPr>
          <p:nvPr>
            <p:ph type="body" idx="1"/>
          </p:nvPr>
        </p:nvSpPr>
        <p:spPr>
          <a:xfrm>
            <a:off x="311700" y="1152475"/>
            <a:ext cx="2906988" cy="3395141"/>
          </a:xfrm>
        </p:spPr>
        <p:txBody>
          <a:bodyPr/>
          <a:lstStyle/>
          <a:p>
            <a:pPr marL="114300" indent="0">
              <a:buNone/>
            </a:pPr>
            <a:r>
              <a:rPr lang="en-IN" dirty="0">
                <a:solidFill>
                  <a:schemeClr val="accent3">
                    <a:lumMod val="75000"/>
                  </a:schemeClr>
                </a:solidFill>
              </a:rPr>
              <a:t>Distribution of energy usage in week days.</a:t>
            </a:r>
          </a:p>
        </p:txBody>
      </p:sp>
      <p:pic>
        <p:nvPicPr>
          <p:cNvPr id="2050" name="Picture 2">
            <a:extLst>
              <a:ext uri="{FF2B5EF4-FFF2-40B4-BE49-F238E27FC236}">
                <a16:creationId xmlns:a16="http://schemas.microsoft.com/office/drawing/2014/main" id="{C3D23D3A-B833-0D27-9637-57BC723ED0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941451"/>
            <a:ext cx="6309360" cy="2934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20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283FC1-0AE9-5216-7919-26D6478F638B}"/>
              </a:ext>
            </a:extLst>
          </p:cNvPr>
          <p:cNvSpPr>
            <a:spLocks noGrp="1"/>
          </p:cNvSpPr>
          <p:nvPr>
            <p:ph type="title"/>
          </p:nvPr>
        </p:nvSpPr>
        <p:spPr/>
        <p:txBody>
          <a:bodyPr/>
          <a:lstStyle/>
          <a:p>
            <a:r>
              <a:rPr lang="en-IN" dirty="0"/>
              <a:t>EDA</a:t>
            </a:r>
          </a:p>
        </p:txBody>
      </p:sp>
      <p:sp>
        <p:nvSpPr>
          <p:cNvPr id="4" name="Text Placeholder 3">
            <a:extLst>
              <a:ext uri="{FF2B5EF4-FFF2-40B4-BE49-F238E27FC236}">
                <a16:creationId xmlns:a16="http://schemas.microsoft.com/office/drawing/2014/main" id="{72E8AAF3-4B7C-5505-F01D-43F07260594B}"/>
              </a:ext>
            </a:extLst>
          </p:cNvPr>
          <p:cNvSpPr>
            <a:spLocks noGrp="1"/>
          </p:cNvSpPr>
          <p:nvPr>
            <p:ph type="body" idx="1"/>
          </p:nvPr>
        </p:nvSpPr>
        <p:spPr>
          <a:xfrm>
            <a:off x="311700" y="1152475"/>
            <a:ext cx="2010020" cy="1340694"/>
          </a:xfrm>
        </p:spPr>
        <p:txBody>
          <a:bodyPr/>
          <a:lstStyle/>
          <a:p>
            <a:pPr marL="114300" indent="0">
              <a:buNone/>
            </a:pPr>
            <a:r>
              <a:rPr lang="en-IN" dirty="0">
                <a:solidFill>
                  <a:schemeClr val="bg1"/>
                </a:solidFill>
              </a:rPr>
              <a:t>Distribution of visibility each week and month</a:t>
            </a:r>
          </a:p>
        </p:txBody>
      </p:sp>
      <p:pic>
        <p:nvPicPr>
          <p:cNvPr id="1026" name="Picture 2">
            <a:extLst>
              <a:ext uri="{FF2B5EF4-FFF2-40B4-BE49-F238E27FC236}">
                <a16:creationId xmlns:a16="http://schemas.microsoft.com/office/drawing/2014/main" id="{540EA97F-7BC3-935B-F3D3-0E0B8A8329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3168" y="953431"/>
            <a:ext cx="6043613" cy="4014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394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0B287-E72B-0388-CF15-323A717B53C2}"/>
              </a:ext>
            </a:extLst>
          </p:cNvPr>
          <p:cNvSpPr>
            <a:spLocks noGrp="1"/>
          </p:cNvSpPr>
          <p:nvPr>
            <p:ph type="title"/>
          </p:nvPr>
        </p:nvSpPr>
        <p:spPr/>
        <p:txBody>
          <a:bodyPr/>
          <a:lstStyle/>
          <a:p>
            <a:r>
              <a:rPr lang="en-IN" dirty="0"/>
              <a:t>EDA</a:t>
            </a:r>
          </a:p>
        </p:txBody>
      </p:sp>
      <p:sp>
        <p:nvSpPr>
          <p:cNvPr id="5" name="Text Placeholder 4">
            <a:extLst>
              <a:ext uri="{FF2B5EF4-FFF2-40B4-BE49-F238E27FC236}">
                <a16:creationId xmlns:a16="http://schemas.microsoft.com/office/drawing/2014/main" id="{45BDD62C-C9DD-BBF2-4DED-324C3686D244}"/>
              </a:ext>
            </a:extLst>
          </p:cNvPr>
          <p:cNvSpPr>
            <a:spLocks noGrp="1"/>
          </p:cNvSpPr>
          <p:nvPr>
            <p:ph type="body" idx="1"/>
          </p:nvPr>
        </p:nvSpPr>
        <p:spPr>
          <a:xfrm>
            <a:off x="311699" y="1152475"/>
            <a:ext cx="2256241" cy="2192705"/>
          </a:xfrm>
        </p:spPr>
        <p:txBody>
          <a:bodyPr/>
          <a:lstStyle/>
          <a:p>
            <a:pPr marL="114300" indent="0">
              <a:buNone/>
            </a:pPr>
            <a:r>
              <a:rPr lang="en-IN" sz="1200" dirty="0">
                <a:solidFill>
                  <a:schemeClr val="accent3">
                    <a:lumMod val="75000"/>
                  </a:schemeClr>
                </a:solidFill>
              </a:rPr>
              <a:t>Graph shows windspeed monthly and weekly wise.</a:t>
            </a:r>
          </a:p>
          <a:p>
            <a:pPr marL="114300" indent="0">
              <a:buNone/>
            </a:pPr>
            <a:r>
              <a:rPr lang="en-IN" sz="1200" dirty="0">
                <a:solidFill>
                  <a:schemeClr val="accent3">
                    <a:lumMod val="75000"/>
                  </a:schemeClr>
                </a:solidFill>
              </a:rPr>
              <a:t>Windspeed in April and may are lower than other month.</a:t>
            </a:r>
          </a:p>
        </p:txBody>
      </p:sp>
      <p:pic>
        <p:nvPicPr>
          <p:cNvPr id="4" name="Picture 3">
            <a:extLst>
              <a:ext uri="{FF2B5EF4-FFF2-40B4-BE49-F238E27FC236}">
                <a16:creationId xmlns:a16="http://schemas.microsoft.com/office/drawing/2014/main" id="{2CCAD5B7-463E-3A53-C1B9-DEEDD54393F9}"/>
              </a:ext>
            </a:extLst>
          </p:cNvPr>
          <p:cNvPicPr>
            <a:picLocks noChangeAspect="1"/>
          </p:cNvPicPr>
          <p:nvPr/>
        </p:nvPicPr>
        <p:blipFill>
          <a:blip r:embed="rId2"/>
          <a:stretch>
            <a:fillRect/>
          </a:stretch>
        </p:blipFill>
        <p:spPr>
          <a:xfrm>
            <a:off x="2870173" y="892740"/>
            <a:ext cx="5694707" cy="3999316"/>
          </a:xfrm>
          <a:prstGeom prst="rect">
            <a:avLst/>
          </a:prstGeom>
        </p:spPr>
      </p:pic>
    </p:spTree>
    <p:extLst>
      <p:ext uri="{BB962C8B-B14F-4D97-AF65-F5344CB8AC3E}">
        <p14:creationId xmlns:p14="http://schemas.microsoft.com/office/powerpoint/2010/main" val="4070384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010D6-41A9-1DA3-E7B3-C9DC6169C4C0}"/>
              </a:ext>
            </a:extLst>
          </p:cNvPr>
          <p:cNvSpPr>
            <a:spLocks noGrp="1"/>
          </p:cNvSpPr>
          <p:nvPr>
            <p:ph type="title"/>
          </p:nvPr>
        </p:nvSpPr>
        <p:spPr/>
        <p:txBody>
          <a:bodyPr/>
          <a:lstStyle/>
          <a:p>
            <a:r>
              <a:rPr lang="en-IN" dirty="0"/>
              <a:t>Feature Selection</a:t>
            </a:r>
          </a:p>
        </p:txBody>
      </p:sp>
      <p:sp>
        <p:nvSpPr>
          <p:cNvPr id="3" name="Text Placeholder 2">
            <a:extLst>
              <a:ext uri="{FF2B5EF4-FFF2-40B4-BE49-F238E27FC236}">
                <a16:creationId xmlns:a16="http://schemas.microsoft.com/office/drawing/2014/main" id="{58EFF040-47DC-6DD0-6D7F-89000A5E90F3}"/>
              </a:ext>
            </a:extLst>
          </p:cNvPr>
          <p:cNvSpPr>
            <a:spLocks noGrp="1"/>
          </p:cNvSpPr>
          <p:nvPr>
            <p:ph type="body" idx="1"/>
          </p:nvPr>
        </p:nvSpPr>
        <p:spPr>
          <a:xfrm>
            <a:off x="311700" y="1152475"/>
            <a:ext cx="8173932" cy="420293"/>
          </a:xfrm>
        </p:spPr>
        <p:txBody>
          <a:bodyPr/>
          <a:lstStyle/>
          <a:p>
            <a:pPr marL="114300" indent="0">
              <a:buNone/>
            </a:pPr>
            <a:r>
              <a:rPr lang="en-US" sz="1100" dirty="0">
                <a:solidFill>
                  <a:schemeClr val="accent4">
                    <a:lumMod val="75000"/>
                  </a:schemeClr>
                </a:solidFill>
              </a:rPr>
              <a:t>Top features are selected on the basis of collinearity. All those features which were increasing multicollinearity. </a:t>
            </a:r>
            <a:endParaRPr lang="en-IN" sz="1100" dirty="0">
              <a:solidFill>
                <a:schemeClr val="accent4">
                  <a:lumMod val="75000"/>
                </a:schemeClr>
              </a:solidFill>
            </a:endParaRPr>
          </a:p>
        </p:txBody>
      </p:sp>
      <p:pic>
        <p:nvPicPr>
          <p:cNvPr id="5" name="Picture 4">
            <a:extLst>
              <a:ext uri="{FF2B5EF4-FFF2-40B4-BE49-F238E27FC236}">
                <a16:creationId xmlns:a16="http://schemas.microsoft.com/office/drawing/2014/main" id="{8E04C93F-2D88-D0DE-C2DF-2FBEB3BE7434}"/>
              </a:ext>
            </a:extLst>
          </p:cNvPr>
          <p:cNvPicPr>
            <a:picLocks noChangeAspect="1"/>
          </p:cNvPicPr>
          <p:nvPr/>
        </p:nvPicPr>
        <p:blipFill>
          <a:blip r:embed="rId2"/>
          <a:stretch>
            <a:fillRect/>
          </a:stretch>
        </p:blipFill>
        <p:spPr>
          <a:xfrm>
            <a:off x="491417" y="1707518"/>
            <a:ext cx="7652458" cy="2990957"/>
          </a:xfrm>
          <a:prstGeom prst="rect">
            <a:avLst/>
          </a:prstGeom>
        </p:spPr>
      </p:pic>
    </p:spTree>
    <p:extLst>
      <p:ext uri="{BB962C8B-B14F-4D97-AF65-F5344CB8AC3E}">
        <p14:creationId xmlns:p14="http://schemas.microsoft.com/office/powerpoint/2010/main" val="1881416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E09B7-2C79-C981-65FE-E7573B7BAAEB}"/>
              </a:ext>
            </a:extLst>
          </p:cNvPr>
          <p:cNvSpPr>
            <a:spLocks noGrp="1"/>
          </p:cNvSpPr>
          <p:nvPr>
            <p:ph type="title"/>
          </p:nvPr>
        </p:nvSpPr>
        <p:spPr/>
        <p:txBody>
          <a:bodyPr/>
          <a:lstStyle/>
          <a:p>
            <a:r>
              <a:rPr lang="en-IN" dirty="0"/>
              <a:t>Preparing Dataset for modelling</a:t>
            </a:r>
          </a:p>
        </p:txBody>
      </p:sp>
      <p:sp>
        <p:nvSpPr>
          <p:cNvPr id="3" name="Text Placeholder 2">
            <a:extLst>
              <a:ext uri="{FF2B5EF4-FFF2-40B4-BE49-F238E27FC236}">
                <a16:creationId xmlns:a16="http://schemas.microsoft.com/office/drawing/2014/main" id="{115100B8-467B-CF40-AA93-E726B52CE831}"/>
              </a:ext>
            </a:extLst>
          </p:cNvPr>
          <p:cNvSpPr>
            <a:spLocks noGrp="1"/>
          </p:cNvSpPr>
          <p:nvPr>
            <p:ph type="body" idx="1"/>
          </p:nvPr>
        </p:nvSpPr>
        <p:spPr>
          <a:xfrm>
            <a:off x="591469" y="2892277"/>
            <a:ext cx="8240831" cy="1338348"/>
          </a:xfrm>
        </p:spPr>
        <p:txBody>
          <a:bodyPr/>
          <a:lstStyle/>
          <a:p>
            <a:pPr marL="114300" indent="0">
              <a:buNone/>
            </a:pPr>
            <a:r>
              <a:rPr lang="en-IN" sz="1600" dirty="0">
                <a:solidFill>
                  <a:schemeClr val="bg1"/>
                </a:solidFill>
              </a:rPr>
              <a:t>Task :- Regression analysis</a:t>
            </a:r>
          </a:p>
          <a:p>
            <a:pPr marL="114300" indent="0">
              <a:buNone/>
            </a:pPr>
            <a:r>
              <a:rPr lang="en-IN" sz="1600" dirty="0">
                <a:solidFill>
                  <a:schemeClr val="bg1"/>
                </a:solidFill>
              </a:rPr>
              <a:t>Train set:- (13814,33)</a:t>
            </a:r>
          </a:p>
          <a:p>
            <a:pPr marL="114300" indent="0">
              <a:buNone/>
            </a:pPr>
            <a:r>
              <a:rPr lang="en-IN" sz="1600" dirty="0">
                <a:solidFill>
                  <a:schemeClr val="bg1"/>
                </a:solidFill>
              </a:rPr>
              <a:t>Test set :- (5921,33)</a:t>
            </a:r>
          </a:p>
          <a:p>
            <a:pPr marL="114300" indent="0">
              <a:buNone/>
            </a:pPr>
            <a:r>
              <a:rPr lang="en-IN" sz="1600" dirty="0">
                <a:solidFill>
                  <a:schemeClr val="bg1"/>
                </a:solidFill>
              </a:rPr>
              <a:t>Response:-  Energy used  </a:t>
            </a:r>
          </a:p>
        </p:txBody>
      </p:sp>
      <p:pic>
        <p:nvPicPr>
          <p:cNvPr id="5" name="Picture 4">
            <a:extLst>
              <a:ext uri="{FF2B5EF4-FFF2-40B4-BE49-F238E27FC236}">
                <a16:creationId xmlns:a16="http://schemas.microsoft.com/office/drawing/2014/main" id="{F9BFE92C-8BBB-D281-F2CB-83E2093AA3E6}"/>
              </a:ext>
            </a:extLst>
          </p:cNvPr>
          <p:cNvPicPr>
            <a:picLocks noChangeAspect="1"/>
          </p:cNvPicPr>
          <p:nvPr/>
        </p:nvPicPr>
        <p:blipFill rotWithShape="1">
          <a:blip r:embed="rId2"/>
          <a:srcRect l="2455" t="51160" r="14459" b="28209"/>
          <a:stretch/>
        </p:blipFill>
        <p:spPr>
          <a:xfrm>
            <a:off x="311700" y="1388258"/>
            <a:ext cx="8240832" cy="1133485"/>
          </a:xfrm>
          <a:prstGeom prst="rect">
            <a:avLst/>
          </a:prstGeom>
        </p:spPr>
      </p:pic>
    </p:spTree>
    <p:extLst>
      <p:ext uri="{BB962C8B-B14F-4D97-AF65-F5344CB8AC3E}">
        <p14:creationId xmlns:p14="http://schemas.microsoft.com/office/powerpoint/2010/main" val="2931836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7568-B8BA-ADB2-3D75-A8DBC7FBEBF1}"/>
              </a:ext>
            </a:extLst>
          </p:cNvPr>
          <p:cNvSpPr>
            <a:spLocks noGrp="1"/>
          </p:cNvSpPr>
          <p:nvPr>
            <p:ph type="title"/>
          </p:nvPr>
        </p:nvSpPr>
        <p:spPr/>
        <p:txBody>
          <a:bodyPr/>
          <a:lstStyle/>
          <a:p>
            <a:r>
              <a:rPr lang="en-IN" dirty="0"/>
              <a:t>Modelling and Selection</a:t>
            </a:r>
          </a:p>
        </p:txBody>
      </p:sp>
      <p:pic>
        <p:nvPicPr>
          <p:cNvPr id="5" name="Picture 4">
            <a:extLst>
              <a:ext uri="{FF2B5EF4-FFF2-40B4-BE49-F238E27FC236}">
                <a16:creationId xmlns:a16="http://schemas.microsoft.com/office/drawing/2014/main" id="{0A756544-A134-EE9F-E275-42ADA4CADA93}"/>
              </a:ext>
            </a:extLst>
          </p:cNvPr>
          <p:cNvPicPr>
            <a:picLocks noChangeAspect="1"/>
          </p:cNvPicPr>
          <p:nvPr/>
        </p:nvPicPr>
        <p:blipFill>
          <a:blip r:embed="rId2"/>
          <a:stretch>
            <a:fillRect/>
          </a:stretch>
        </p:blipFill>
        <p:spPr>
          <a:xfrm>
            <a:off x="2340864" y="1137695"/>
            <a:ext cx="5413382" cy="2693423"/>
          </a:xfrm>
          <a:prstGeom prst="rect">
            <a:avLst/>
          </a:prstGeom>
        </p:spPr>
      </p:pic>
      <p:pic>
        <p:nvPicPr>
          <p:cNvPr id="4" name="Picture 3">
            <a:extLst>
              <a:ext uri="{FF2B5EF4-FFF2-40B4-BE49-F238E27FC236}">
                <a16:creationId xmlns:a16="http://schemas.microsoft.com/office/drawing/2014/main" id="{33355815-F425-E566-C24B-0F8F2B0B7A54}"/>
              </a:ext>
            </a:extLst>
          </p:cNvPr>
          <p:cNvPicPr>
            <a:picLocks noChangeAspect="1"/>
          </p:cNvPicPr>
          <p:nvPr/>
        </p:nvPicPr>
        <p:blipFill>
          <a:blip r:embed="rId3"/>
          <a:stretch>
            <a:fillRect/>
          </a:stretch>
        </p:blipFill>
        <p:spPr>
          <a:xfrm>
            <a:off x="1237987" y="4022552"/>
            <a:ext cx="6058425" cy="1021168"/>
          </a:xfrm>
          <a:prstGeom prst="rect">
            <a:avLst/>
          </a:prstGeom>
        </p:spPr>
      </p:pic>
    </p:spTree>
    <p:extLst>
      <p:ext uri="{BB962C8B-B14F-4D97-AF65-F5344CB8AC3E}">
        <p14:creationId xmlns:p14="http://schemas.microsoft.com/office/powerpoint/2010/main" val="67436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0B26F-AB28-83A2-64F6-32B157354F26}"/>
              </a:ext>
            </a:extLst>
          </p:cNvPr>
          <p:cNvSpPr>
            <a:spLocks noGrp="1"/>
          </p:cNvSpPr>
          <p:nvPr>
            <p:ph type="title"/>
          </p:nvPr>
        </p:nvSpPr>
        <p:spPr/>
        <p:txBody>
          <a:bodyPr/>
          <a:lstStyle/>
          <a:p>
            <a:r>
              <a:rPr lang="en-US" b="0" i="0" dirty="0">
                <a:solidFill>
                  <a:schemeClr val="tx1"/>
                </a:solidFill>
                <a:effectLst/>
                <a:latin typeface="Roboto" panose="02000000000000000000" pitchFamily="2" charset="0"/>
              </a:rPr>
              <a:t>Model Validation &amp; Selection</a:t>
            </a:r>
            <a:endParaRPr lang="en-IN" dirty="0"/>
          </a:p>
        </p:txBody>
      </p:sp>
      <p:sp>
        <p:nvSpPr>
          <p:cNvPr id="3" name="Text Placeholder 2">
            <a:extLst>
              <a:ext uri="{FF2B5EF4-FFF2-40B4-BE49-F238E27FC236}">
                <a16:creationId xmlns:a16="http://schemas.microsoft.com/office/drawing/2014/main" id="{25373F8F-AC0B-D847-4F92-CCDC8CA7E672}"/>
              </a:ext>
            </a:extLst>
          </p:cNvPr>
          <p:cNvSpPr>
            <a:spLocks noGrp="1"/>
          </p:cNvSpPr>
          <p:nvPr>
            <p:ph type="body" idx="1"/>
          </p:nvPr>
        </p:nvSpPr>
        <p:spPr>
          <a:xfrm>
            <a:off x="311700" y="1280160"/>
            <a:ext cx="4430988" cy="3418315"/>
          </a:xfrm>
        </p:spPr>
        <p:txBody>
          <a:bodyPr/>
          <a:lstStyle/>
          <a:p>
            <a:pPr marL="114300" indent="0">
              <a:buNone/>
            </a:pPr>
            <a:r>
              <a:rPr lang="en-IN" dirty="0">
                <a:solidFill>
                  <a:schemeClr val="accent4">
                    <a:lumMod val="75000"/>
                  </a:schemeClr>
                </a:solidFill>
              </a:rPr>
              <a:t>Observation 1: </a:t>
            </a:r>
            <a:r>
              <a:rPr lang="en-IN" sz="1400" dirty="0">
                <a:solidFill>
                  <a:schemeClr val="accent5"/>
                </a:solidFill>
              </a:rPr>
              <a:t>As seen in the above graph, Linear Regression is not giving great results, Gradient Boosting and LGBM are better than Linear Regression.</a:t>
            </a:r>
          </a:p>
          <a:p>
            <a:pPr marL="114300" indent="0">
              <a:buNone/>
            </a:pPr>
            <a:endParaRPr lang="en-IN" sz="1400" dirty="0">
              <a:solidFill>
                <a:schemeClr val="accent5"/>
              </a:solidFill>
            </a:endParaRPr>
          </a:p>
          <a:p>
            <a:pPr marL="114300" indent="0">
              <a:buNone/>
            </a:pPr>
            <a:endParaRPr lang="en-IN" sz="1400" dirty="0">
              <a:solidFill>
                <a:schemeClr val="accent5"/>
              </a:solidFill>
            </a:endParaRPr>
          </a:p>
          <a:p>
            <a:pPr marL="114300" indent="0">
              <a:buNone/>
            </a:pPr>
            <a:r>
              <a:rPr lang="en-IN" sz="1600" dirty="0">
                <a:solidFill>
                  <a:schemeClr val="accent4">
                    <a:lumMod val="75000"/>
                  </a:schemeClr>
                </a:solidFill>
              </a:rPr>
              <a:t>Observation 2: </a:t>
            </a:r>
            <a:r>
              <a:rPr lang="en-IN" sz="1400" dirty="0">
                <a:solidFill>
                  <a:schemeClr val="accent5"/>
                </a:solidFill>
              </a:rPr>
              <a:t>Gradient Boosting, Xgboost, Adaboost, are giving better results but Random forest regressor is giving best score among them.</a:t>
            </a:r>
          </a:p>
          <a:p>
            <a:pPr marL="114300" indent="0">
              <a:buNone/>
            </a:pPr>
            <a:endParaRPr lang="en-IN" sz="1600" dirty="0">
              <a:solidFill>
                <a:schemeClr val="accent4">
                  <a:lumMod val="75000"/>
                </a:schemeClr>
              </a:solidFill>
            </a:endParaRPr>
          </a:p>
        </p:txBody>
      </p:sp>
      <p:pic>
        <p:nvPicPr>
          <p:cNvPr id="5122" name="Picture 2" descr="How to turn your iPhone's camera into a magnifying glass | Technology  News,The Indian Express">
            <a:extLst>
              <a:ext uri="{FF2B5EF4-FFF2-40B4-BE49-F238E27FC236}">
                <a16:creationId xmlns:a16="http://schemas.microsoft.com/office/drawing/2014/main" id="{443FD2CB-4E9C-3CD8-90BD-E34122A842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0216" y="1406245"/>
            <a:ext cx="3322865" cy="3043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241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FC0588-8F80-8FA5-4711-C2F51B0C62B6}"/>
              </a:ext>
            </a:extLst>
          </p:cNvPr>
          <p:cNvSpPr>
            <a:spLocks noGrp="1"/>
          </p:cNvSpPr>
          <p:nvPr>
            <p:ph type="title"/>
          </p:nvPr>
        </p:nvSpPr>
        <p:spPr/>
        <p:txBody>
          <a:bodyPr/>
          <a:lstStyle/>
          <a:p>
            <a:r>
              <a:rPr lang="en-US" b="0" i="0" dirty="0">
                <a:solidFill>
                  <a:schemeClr val="tx1"/>
                </a:solidFill>
                <a:effectLst/>
                <a:latin typeface="Roboto" panose="02000000000000000000" pitchFamily="2" charset="0"/>
              </a:rPr>
              <a:t>Model Validation &amp; Selection</a:t>
            </a:r>
            <a:r>
              <a:rPr lang="en-US" sz="1800" b="0" i="0" dirty="0">
                <a:solidFill>
                  <a:schemeClr val="tx1"/>
                </a:solidFill>
                <a:effectLst/>
                <a:latin typeface="Roboto" panose="02000000000000000000" pitchFamily="2" charset="0"/>
              </a:rPr>
              <a:t>(continued)</a:t>
            </a:r>
            <a:endParaRPr lang="en-IN" sz="1800" dirty="0"/>
          </a:p>
        </p:txBody>
      </p:sp>
      <p:sp>
        <p:nvSpPr>
          <p:cNvPr id="2" name="Text Placeholder 1">
            <a:extLst>
              <a:ext uri="{FF2B5EF4-FFF2-40B4-BE49-F238E27FC236}">
                <a16:creationId xmlns:a16="http://schemas.microsoft.com/office/drawing/2014/main" id="{CEAEB877-F553-5B6F-FF69-5CA58194E897}"/>
              </a:ext>
            </a:extLst>
          </p:cNvPr>
          <p:cNvSpPr>
            <a:spLocks noGrp="1"/>
          </p:cNvSpPr>
          <p:nvPr>
            <p:ph type="body" idx="1"/>
          </p:nvPr>
        </p:nvSpPr>
        <p:spPr>
          <a:xfrm>
            <a:off x="311700" y="1152475"/>
            <a:ext cx="3612118" cy="3187877"/>
          </a:xfrm>
        </p:spPr>
        <p:txBody>
          <a:bodyPr/>
          <a:lstStyle/>
          <a:p>
            <a:pPr marL="114300" indent="0">
              <a:buNone/>
            </a:pPr>
            <a:r>
              <a:rPr lang="en-IN" sz="1600" dirty="0">
                <a:solidFill>
                  <a:schemeClr val="accent4">
                    <a:lumMod val="75000"/>
                  </a:schemeClr>
                </a:solidFill>
              </a:rPr>
              <a:t>Observation 3:</a:t>
            </a:r>
            <a:r>
              <a:rPr lang="en-IN" sz="1800" dirty="0">
                <a:solidFill>
                  <a:schemeClr val="accent4">
                    <a:lumMod val="75000"/>
                  </a:schemeClr>
                </a:solidFill>
              </a:rPr>
              <a:t> </a:t>
            </a:r>
            <a:r>
              <a:rPr lang="en-IN" sz="1400" dirty="0">
                <a:solidFill>
                  <a:schemeClr val="accent5"/>
                </a:solidFill>
              </a:rPr>
              <a:t>From the above observation we have come to the conclusion that we would choose Random forest regressor model.</a:t>
            </a:r>
          </a:p>
          <a:p>
            <a:pPr marL="114300" indent="0">
              <a:buNone/>
            </a:pPr>
            <a:endParaRPr lang="en-IN" sz="1400" dirty="0">
              <a:solidFill>
                <a:schemeClr val="accent5"/>
              </a:solidFill>
            </a:endParaRPr>
          </a:p>
          <a:p>
            <a:pPr marL="114300" indent="0">
              <a:buNone/>
            </a:pPr>
            <a:r>
              <a:rPr lang="en-IN" sz="1400" dirty="0">
                <a:solidFill>
                  <a:schemeClr val="accent5"/>
                </a:solidFill>
              </a:rPr>
              <a:t>Its score is 0.89</a:t>
            </a:r>
            <a:endParaRPr lang="en-IN" sz="1400" dirty="0"/>
          </a:p>
        </p:txBody>
      </p:sp>
      <p:pic>
        <p:nvPicPr>
          <p:cNvPr id="5" name="Picture 4">
            <a:extLst>
              <a:ext uri="{FF2B5EF4-FFF2-40B4-BE49-F238E27FC236}">
                <a16:creationId xmlns:a16="http://schemas.microsoft.com/office/drawing/2014/main" id="{1B61D552-E268-C3B6-EFA7-FF59432CDB07}"/>
              </a:ext>
            </a:extLst>
          </p:cNvPr>
          <p:cNvPicPr>
            <a:picLocks noChangeAspect="1"/>
          </p:cNvPicPr>
          <p:nvPr/>
        </p:nvPicPr>
        <p:blipFill>
          <a:blip r:embed="rId2"/>
          <a:stretch>
            <a:fillRect/>
          </a:stretch>
        </p:blipFill>
        <p:spPr>
          <a:xfrm>
            <a:off x="4019216" y="1270164"/>
            <a:ext cx="4609199" cy="2826347"/>
          </a:xfrm>
          <a:prstGeom prst="rect">
            <a:avLst/>
          </a:prstGeom>
        </p:spPr>
      </p:pic>
    </p:spTree>
    <p:extLst>
      <p:ext uri="{BB962C8B-B14F-4D97-AF65-F5344CB8AC3E}">
        <p14:creationId xmlns:p14="http://schemas.microsoft.com/office/powerpoint/2010/main" val="612204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7000A-91D1-D35A-F312-429477B4DF0C}"/>
              </a:ext>
            </a:extLst>
          </p:cNvPr>
          <p:cNvSpPr>
            <a:spLocks noGrp="1"/>
          </p:cNvSpPr>
          <p:nvPr>
            <p:ph type="title"/>
          </p:nvPr>
        </p:nvSpPr>
        <p:spPr/>
        <p:txBody>
          <a:bodyPr/>
          <a:lstStyle/>
          <a:p>
            <a:r>
              <a:rPr lang="en-IN" dirty="0"/>
              <a:t>Applying Models – Hyperparameter Tuning</a:t>
            </a:r>
          </a:p>
        </p:txBody>
      </p:sp>
      <p:graphicFrame>
        <p:nvGraphicFramePr>
          <p:cNvPr id="4" name="Diagram 3">
            <a:extLst>
              <a:ext uri="{FF2B5EF4-FFF2-40B4-BE49-F238E27FC236}">
                <a16:creationId xmlns:a16="http://schemas.microsoft.com/office/drawing/2014/main" id="{A9D1CC6E-D923-499E-BDBB-FBAAEB886A71}"/>
              </a:ext>
            </a:extLst>
          </p:cNvPr>
          <p:cNvGraphicFramePr/>
          <p:nvPr>
            <p:extLst>
              <p:ext uri="{D42A27DB-BD31-4B8C-83A1-F6EECF244321}">
                <p14:modId xmlns:p14="http://schemas.microsoft.com/office/powerpoint/2010/main" val="1043099067"/>
              </p:ext>
            </p:extLst>
          </p:nvPr>
        </p:nvGraphicFramePr>
        <p:xfrm>
          <a:off x="311700" y="1152475"/>
          <a:ext cx="8520600" cy="341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95797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rtl="0">
              <a:spcBef>
                <a:spcPts val="0"/>
              </a:spcBef>
              <a:spcAft>
                <a:spcPts val="0"/>
              </a:spcAft>
              <a:buSzPts val="5200"/>
              <a:buNone/>
            </a:pPr>
            <a:r>
              <a:rPr lang="en-IN" b="1" dirty="0">
                <a:solidFill>
                  <a:srgbClr val="7821D7"/>
                </a:solidFill>
                <a:latin typeface="Montserrat"/>
                <a:ea typeface="Montserrat"/>
                <a:cs typeface="Montserrat"/>
                <a:sym typeface="Montserrat"/>
              </a:rPr>
              <a:t>Let’s Catch The Defaulters</a:t>
            </a:r>
            <a:endParaRPr b="1" dirty="0">
              <a:solidFill>
                <a:schemeClr val="tx2">
                  <a:lumMod val="50000"/>
                </a:schemeClr>
              </a:solidFill>
              <a:latin typeface="Montserrat"/>
              <a:ea typeface="Montserrat"/>
              <a:cs typeface="Montserrat"/>
              <a:sym typeface="Montserrat"/>
            </a:endParaRPr>
          </a:p>
        </p:txBody>
      </p:sp>
      <p:sp>
        <p:nvSpPr>
          <p:cNvPr id="2" name="Text Placeholder 1">
            <a:extLst>
              <a:ext uri="{FF2B5EF4-FFF2-40B4-BE49-F238E27FC236}">
                <a16:creationId xmlns:a16="http://schemas.microsoft.com/office/drawing/2014/main" id="{E6F2459F-26E0-FF08-BB5C-1AC745D74B15}"/>
              </a:ext>
            </a:extLst>
          </p:cNvPr>
          <p:cNvSpPr>
            <a:spLocks noGrp="1"/>
          </p:cNvSpPr>
          <p:nvPr>
            <p:ph type="body" idx="1"/>
          </p:nvPr>
        </p:nvSpPr>
        <p:spPr>
          <a:xfrm>
            <a:off x="311700" y="1353660"/>
            <a:ext cx="4496044" cy="3546000"/>
          </a:xfrm>
        </p:spPr>
        <p:txBody>
          <a:bodyPr/>
          <a:lstStyle/>
          <a:p>
            <a:pPr>
              <a:buClr>
                <a:schemeClr val="accent2"/>
              </a:buClr>
              <a:buFont typeface="+mj-lt"/>
              <a:buAutoNum type="arabicPeriod"/>
            </a:pPr>
            <a:r>
              <a:rPr lang="en-IN" sz="1600" dirty="0">
                <a:solidFill>
                  <a:srgbClr val="00B050"/>
                </a:solidFill>
              </a:rPr>
              <a:t>Defining problem statement</a:t>
            </a:r>
          </a:p>
          <a:p>
            <a:pPr>
              <a:buClr>
                <a:schemeClr val="accent2"/>
              </a:buClr>
              <a:buFont typeface="+mj-lt"/>
              <a:buAutoNum type="arabicPeriod"/>
            </a:pPr>
            <a:r>
              <a:rPr lang="en-IN" sz="1600" dirty="0">
                <a:solidFill>
                  <a:srgbClr val="00B050"/>
                </a:solidFill>
              </a:rPr>
              <a:t>EDA and feature engineering</a:t>
            </a:r>
          </a:p>
          <a:p>
            <a:pPr>
              <a:buClr>
                <a:schemeClr val="accent2"/>
              </a:buClr>
              <a:buFont typeface="+mj-lt"/>
              <a:buAutoNum type="arabicPeriod"/>
            </a:pPr>
            <a:r>
              <a:rPr lang="en-IN" sz="1600" dirty="0">
                <a:solidFill>
                  <a:srgbClr val="00B050"/>
                </a:solidFill>
              </a:rPr>
              <a:t>Feature Selection</a:t>
            </a:r>
          </a:p>
          <a:p>
            <a:pPr>
              <a:buClr>
                <a:schemeClr val="accent2"/>
              </a:buClr>
              <a:buFont typeface="+mj-lt"/>
              <a:buAutoNum type="arabicPeriod"/>
            </a:pPr>
            <a:r>
              <a:rPr lang="en-IN" sz="1600" dirty="0">
                <a:solidFill>
                  <a:srgbClr val="00B050"/>
                </a:solidFill>
              </a:rPr>
              <a:t>Preparing dataset for modelling</a:t>
            </a:r>
          </a:p>
          <a:p>
            <a:pPr>
              <a:buClr>
                <a:schemeClr val="accent2"/>
              </a:buClr>
              <a:buFont typeface="+mj-lt"/>
              <a:buAutoNum type="arabicPeriod"/>
            </a:pPr>
            <a:r>
              <a:rPr lang="en-IN" sz="1600" dirty="0">
                <a:solidFill>
                  <a:srgbClr val="00B050"/>
                </a:solidFill>
              </a:rPr>
              <a:t>Applying Model</a:t>
            </a:r>
          </a:p>
          <a:p>
            <a:pPr>
              <a:buClr>
                <a:schemeClr val="accent2"/>
              </a:buClr>
              <a:buFont typeface="+mj-lt"/>
              <a:buAutoNum type="arabicPeriod"/>
            </a:pPr>
            <a:r>
              <a:rPr lang="en-IN" sz="1600" dirty="0">
                <a:solidFill>
                  <a:srgbClr val="00B050"/>
                </a:solidFill>
              </a:rPr>
              <a:t>Model Validation and Selection</a:t>
            </a:r>
          </a:p>
        </p:txBody>
      </p:sp>
      <p:pic>
        <p:nvPicPr>
          <p:cNvPr id="5" name="Picture 4">
            <a:extLst>
              <a:ext uri="{FF2B5EF4-FFF2-40B4-BE49-F238E27FC236}">
                <a16:creationId xmlns:a16="http://schemas.microsoft.com/office/drawing/2014/main" id="{5BC9CFE2-D453-A428-8F55-9CFCC397DE22}"/>
              </a:ext>
            </a:extLst>
          </p:cNvPr>
          <p:cNvPicPr>
            <a:picLocks noChangeAspect="1"/>
          </p:cNvPicPr>
          <p:nvPr/>
        </p:nvPicPr>
        <p:blipFill>
          <a:blip r:embed="rId3"/>
          <a:stretch>
            <a:fillRect/>
          </a:stretch>
        </p:blipFill>
        <p:spPr>
          <a:xfrm>
            <a:off x="5464846" y="1353660"/>
            <a:ext cx="2944779" cy="272034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5823D-4F80-831C-153E-046C8D3F83F6}"/>
              </a:ext>
            </a:extLst>
          </p:cNvPr>
          <p:cNvSpPr>
            <a:spLocks noGrp="1"/>
          </p:cNvSpPr>
          <p:nvPr>
            <p:ph type="title"/>
          </p:nvPr>
        </p:nvSpPr>
        <p:spPr/>
        <p:txBody>
          <a:bodyPr/>
          <a:lstStyle/>
          <a:p>
            <a:r>
              <a:rPr lang="en-IN" dirty="0"/>
              <a:t>After Hyperparameter Tuning</a:t>
            </a:r>
          </a:p>
        </p:txBody>
      </p:sp>
      <p:graphicFrame>
        <p:nvGraphicFramePr>
          <p:cNvPr id="4" name="Diagram 3">
            <a:extLst>
              <a:ext uri="{FF2B5EF4-FFF2-40B4-BE49-F238E27FC236}">
                <a16:creationId xmlns:a16="http://schemas.microsoft.com/office/drawing/2014/main" id="{BF5D6BDA-6C8F-54F7-1C08-121FE3837660}"/>
              </a:ext>
            </a:extLst>
          </p:cNvPr>
          <p:cNvGraphicFramePr/>
          <p:nvPr>
            <p:extLst>
              <p:ext uri="{D42A27DB-BD31-4B8C-83A1-F6EECF244321}">
                <p14:modId xmlns:p14="http://schemas.microsoft.com/office/powerpoint/2010/main" val="2762011979"/>
              </p:ext>
            </p:extLst>
          </p:nvPr>
        </p:nvGraphicFramePr>
        <p:xfrm>
          <a:off x="311700" y="1152475"/>
          <a:ext cx="8520600" cy="341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2800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233F79-402A-0DA3-332D-C43F37CBB8B9}"/>
              </a:ext>
            </a:extLst>
          </p:cNvPr>
          <p:cNvSpPr>
            <a:spLocks noGrp="1"/>
          </p:cNvSpPr>
          <p:nvPr>
            <p:ph type="title"/>
          </p:nvPr>
        </p:nvSpPr>
        <p:spPr/>
        <p:txBody>
          <a:bodyPr/>
          <a:lstStyle/>
          <a:p>
            <a:r>
              <a:rPr lang="en-US" dirty="0"/>
              <a:t>Conclusion</a:t>
            </a:r>
            <a:endParaRPr lang="en-IN" dirty="0"/>
          </a:p>
        </p:txBody>
      </p:sp>
      <p:sp>
        <p:nvSpPr>
          <p:cNvPr id="2" name="Text Placeholder 1">
            <a:extLst>
              <a:ext uri="{FF2B5EF4-FFF2-40B4-BE49-F238E27FC236}">
                <a16:creationId xmlns:a16="http://schemas.microsoft.com/office/drawing/2014/main" id="{6089E0DA-C43A-8231-E906-C4812C4E96F1}"/>
              </a:ext>
            </a:extLst>
          </p:cNvPr>
          <p:cNvSpPr>
            <a:spLocks noGrp="1"/>
          </p:cNvSpPr>
          <p:nvPr>
            <p:ph type="body" idx="1"/>
          </p:nvPr>
        </p:nvSpPr>
        <p:spPr>
          <a:xfrm>
            <a:off x="311700" y="1152475"/>
            <a:ext cx="8520600" cy="3358565"/>
          </a:xfrm>
        </p:spPr>
        <p:txBody>
          <a:bodyPr/>
          <a:lstStyle/>
          <a:p>
            <a:pPr>
              <a:buClr>
                <a:schemeClr val="accent1"/>
              </a:buClr>
              <a:buFont typeface="Wingdings" panose="05000000000000000000" pitchFamily="2" charset="2"/>
              <a:buChar char="Ø"/>
            </a:pPr>
            <a:r>
              <a:rPr lang="en-US" b="1" dirty="0">
                <a:solidFill>
                  <a:srgbClr val="000000"/>
                </a:solidFill>
                <a:effectLst/>
                <a:latin typeface="Constantia" panose="02030602050306030303" pitchFamily="18" charset="0"/>
              </a:rPr>
              <a:t>Linear Regression has the least Adj R2 score, hence it is underfitting.</a:t>
            </a:r>
          </a:p>
          <a:p>
            <a:pPr>
              <a:buClr>
                <a:schemeClr val="accent1"/>
              </a:buClr>
              <a:buFont typeface="Wingdings" panose="05000000000000000000" pitchFamily="2" charset="2"/>
              <a:buChar char="Ø"/>
            </a:pPr>
            <a:r>
              <a:rPr lang="en-US" b="1" dirty="0">
                <a:solidFill>
                  <a:srgbClr val="000000"/>
                </a:solidFill>
                <a:effectLst/>
                <a:latin typeface="Constantia" panose="02030602050306030303" pitchFamily="18" charset="0"/>
              </a:rPr>
              <a:t>Random Forest Regressor is the best model which gives score of 0.89       before tuning and after hyperparameter tuning 0.9</a:t>
            </a:r>
            <a:endParaRPr lang="en-US" b="0" dirty="0">
              <a:solidFill>
                <a:srgbClr val="000000"/>
              </a:solidFill>
              <a:effectLst/>
              <a:latin typeface="Constantia" panose="02030602050306030303" pitchFamily="18" charset="0"/>
            </a:endParaRPr>
          </a:p>
          <a:p>
            <a:pPr>
              <a:buClr>
                <a:schemeClr val="accent1"/>
              </a:buClr>
              <a:buFont typeface="Wingdings" panose="05000000000000000000" pitchFamily="2" charset="2"/>
              <a:buChar char="Ø"/>
            </a:pPr>
            <a:r>
              <a:rPr lang="en-US" b="1" dirty="0">
                <a:solidFill>
                  <a:srgbClr val="000000"/>
                </a:solidFill>
                <a:effectLst/>
                <a:latin typeface="Constantia" panose="02030602050306030303" pitchFamily="18" charset="0"/>
              </a:rPr>
              <a:t>Gradient Boosting Regressor after Hyperparameter Tuning is also giving good score approximately .87</a:t>
            </a:r>
            <a:endParaRPr lang="en-US" b="0" dirty="0">
              <a:solidFill>
                <a:srgbClr val="000000"/>
              </a:solidFill>
              <a:effectLst/>
              <a:latin typeface="Constantia" panose="02030602050306030303" pitchFamily="18" charset="0"/>
            </a:endParaRPr>
          </a:p>
          <a:p>
            <a:pPr>
              <a:buClr>
                <a:schemeClr val="accent1"/>
              </a:buClr>
              <a:buFont typeface="Wingdings" panose="05000000000000000000" pitchFamily="2" charset="2"/>
              <a:buChar char="Ø"/>
            </a:pPr>
            <a:r>
              <a:rPr lang="en-US" b="1" dirty="0">
                <a:solidFill>
                  <a:srgbClr val="000000"/>
                </a:solidFill>
                <a:effectLst/>
                <a:latin typeface="Constantia" panose="02030602050306030303" pitchFamily="18" charset="0"/>
              </a:rPr>
              <a:t>Windspeed is little bit effecting appliances usage</a:t>
            </a:r>
            <a:endParaRPr lang="en-US" b="0" dirty="0">
              <a:solidFill>
                <a:srgbClr val="000000"/>
              </a:solidFill>
              <a:effectLst/>
              <a:latin typeface="Constantia" panose="02030602050306030303" pitchFamily="18" charset="0"/>
            </a:endParaRPr>
          </a:p>
        </p:txBody>
      </p:sp>
    </p:spTree>
    <p:extLst>
      <p:ext uri="{BB962C8B-B14F-4D97-AF65-F5344CB8AC3E}">
        <p14:creationId xmlns:p14="http://schemas.microsoft.com/office/powerpoint/2010/main" val="2815292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E85E5-190F-005E-2593-7F4FFE16007B}"/>
              </a:ext>
            </a:extLst>
          </p:cNvPr>
          <p:cNvSpPr>
            <a:spLocks noGrp="1"/>
          </p:cNvSpPr>
          <p:nvPr>
            <p:ph type="title"/>
          </p:nvPr>
        </p:nvSpPr>
        <p:spPr/>
        <p:txBody>
          <a:bodyPr/>
          <a:lstStyle/>
          <a:p>
            <a:r>
              <a:rPr lang="en-IN" dirty="0"/>
              <a:t>Challenges</a:t>
            </a:r>
          </a:p>
        </p:txBody>
      </p:sp>
      <p:sp>
        <p:nvSpPr>
          <p:cNvPr id="3" name="Text Placeholder 2">
            <a:extLst>
              <a:ext uri="{FF2B5EF4-FFF2-40B4-BE49-F238E27FC236}">
                <a16:creationId xmlns:a16="http://schemas.microsoft.com/office/drawing/2014/main" id="{0D825CC3-991E-7835-9AA5-DC9AC44EBC81}"/>
              </a:ext>
            </a:extLst>
          </p:cNvPr>
          <p:cNvSpPr>
            <a:spLocks noGrp="1"/>
          </p:cNvSpPr>
          <p:nvPr>
            <p:ph type="body" idx="1"/>
          </p:nvPr>
        </p:nvSpPr>
        <p:spPr/>
        <p:txBody>
          <a:bodyPr/>
          <a:lstStyle/>
          <a:p>
            <a:pPr>
              <a:buClr>
                <a:srgbClr val="00B050"/>
              </a:buClr>
              <a:buFont typeface="Wingdings" panose="05000000000000000000" pitchFamily="2" charset="2"/>
              <a:buChar char="v"/>
            </a:pPr>
            <a:r>
              <a:rPr lang="en-IN" dirty="0">
                <a:solidFill>
                  <a:schemeClr val="accent4">
                    <a:lumMod val="50000"/>
                  </a:schemeClr>
                </a:solidFill>
              </a:rPr>
              <a:t>Huge chunk of data was to be handled keeping in mind to miss anything which is even of little relevance.</a:t>
            </a:r>
          </a:p>
          <a:p>
            <a:pPr>
              <a:buClr>
                <a:srgbClr val="00B050"/>
              </a:buClr>
              <a:buFont typeface="Wingdings" panose="05000000000000000000" pitchFamily="2" charset="2"/>
              <a:buChar char="v"/>
            </a:pPr>
            <a:r>
              <a:rPr lang="en-IN" dirty="0">
                <a:solidFill>
                  <a:schemeClr val="accent4">
                    <a:lumMod val="50000"/>
                  </a:schemeClr>
                </a:solidFill>
              </a:rPr>
              <a:t>Feature selection was quite a challenge as our dataset had many features that were independent of each other.</a:t>
            </a:r>
          </a:p>
          <a:p>
            <a:pPr>
              <a:buClr>
                <a:srgbClr val="00B050"/>
              </a:buClr>
              <a:buFont typeface="Wingdings" panose="05000000000000000000" pitchFamily="2" charset="2"/>
              <a:buChar char="v"/>
            </a:pPr>
            <a:r>
              <a:rPr lang="en-IN" dirty="0">
                <a:solidFill>
                  <a:schemeClr val="accent4">
                    <a:lumMod val="50000"/>
                  </a:schemeClr>
                </a:solidFill>
              </a:rPr>
              <a:t>Computation time (especially during Hyperparameter Tuning)</a:t>
            </a:r>
          </a:p>
          <a:p>
            <a:pPr>
              <a:buClr>
                <a:srgbClr val="00B050"/>
              </a:buClr>
              <a:buFont typeface="Wingdings" panose="05000000000000000000" pitchFamily="2" charset="2"/>
              <a:buChar char="v"/>
            </a:pPr>
            <a:r>
              <a:rPr lang="en-IN" dirty="0">
                <a:solidFill>
                  <a:schemeClr val="accent4">
                    <a:lumMod val="50000"/>
                  </a:schemeClr>
                </a:solidFill>
              </a:rPr>
              <a:t>Quite large Dataset.</a:t>
            </a:r>
          </a:p>
        </p:txBody>
      </p:sp>
    </p:spTree>
    <p:extLst>
      <p:ext uri="{BB962C8B-B14F-4D97-AF65-F5344CB8AC3E}">
        <p14:creationId xmlns:p14="http://schemas.microsoft.com/office/powerpoint/2010/main" val="17536870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7371D10-EB93-CF05-9BF9-72B254F4043C}"/>
              </a:ext>
            </a:extLst>
          </p:cNvPr>
          <p:cNvSpPr/>
          <p:nvPr/>
        </p:nvSpPr>
        <p:spPr>
          <a:xfrm>
            <a:off x="2806133" y="2110085"/>
            <a:ext cx="3531736"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Thank You</a:t>
            </a:r>
          </a:p>
        </p:txBody>
      </p:sp>
    </p:spTree>
    <p:extLst>
      <p:ext uri="{BB962C8B-B14F-4D97-AF65-F5344CB8AC3E}">
        <p14:creationId xmlns:p14="http://schemas.microsoft.com/office/powerpoint/2010/main" val="4205334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3E692-0395-30CB-F329-C47A4CEEB5FE}"/>
              </a:ext>
            </a:extLst>
          </p:cNvPr>
          <p:cNvSpPr>
            <a:spLocks noGrp="1"/>
          </p:cNvSpPr>
          <p:nvPr>
            <p:ph type="title"/>
          </p:nvPr>
        </p:nvSpPr>
        <p:spPr/>
        <p:txBody>
          <a:bodyPr/>
          <a:lstStyle/>
          <a:p>
            <a:r>
              <a:rPr lang="en-IN" dirty="0"/>
              <a:t>Defining Problem Statement</a:t>
            </a:r>
          </a:p>
        </p:txBody>
      </p:sp>
      <p:sp>
        <p:nvSpPr>
          <p:cNvPr id="3" name="Text Placeholder 2">
            <a:extLst>
              <a:ext uri="{FF2B5EF4-FFF2-40B4-BE49-F238E27FC236}">
                <a16:creationId xmlns:a16="http://schemas.microsoft.com/office/drawing/2014/main" id="{CAF4EA28-E101-E48C-365D-B50D8B76C1D2}"/>
              </a:ext>
            </a:extLst>
          </p:cNvPr>
          <p:cNvSpPr>
            <a:spLocks noGrp="1"/>
          </p:cNvSpPr>
          <p:nvPr>
            <p:ph type="body" idx="1"/>
          </p:nvPr>
        </p:nvSpPr>
        <p:spPr>
          <a:xfrm>
            <a:off x="311700" y="1152475"/>
            <a:ext cx="5281856" cy="3405238"/>
          </a:xfrm>
        </p:spPr>
        <p:txBody>
          <a:bodyPr/>
          <a:lstStyle/>
          <a:p>
            <a:pPr marL="114300" indent="0">
              <a:buNone/>
            </a:pPr>
            <a:r>
              <a:rPr lang="en-US" sz="1100" b="0" i="0" dirty="0">
                <a:solidFill>
                  <a:srgbClr val="292929"/>
                </a:solidFill>
                <a:effectLst/>
                <a:latin typeface="Bahnschrift" panose="020B0502040204020203" pitchFamily="34" charset="0"/>
                <a:cs typeface="Times New Roman" panose="02020603050405020304" pitchFamily="18" charset="0"/>
              </a:rPr>
              <a:t>In this time of global uncertainty world needs energy to support economic and social progress and build a better quality of life, in particular in developing countries. But even in today’s time there are many places especially in developing world where there are outages. </a:t>
            </a:r>
          </a:p>
          <a:p>
            <a:pPr marL="114300" indent="0">
              <a:buNone/>
            </a:pPr>
            <a:r>
              <a:rPr lang="en-US" sz="1100" dirty="0">
                <a:solidFill>
                  <a:srgbClr val="292929"/>
                </a:solidFill>
                <a:latin typeface="Bahnschrift" panose="020B0502040204020203" pitchFamily="34" charset="0"/>
                <a:cs typeface="Times New Roman" panose="02020603050405020304" pitchFamily="18" charset="0"/>
              </a:rPr>
              <a:t>                      </a:t>
            </a:r>
          </a:p>
          <a:p>
            <a:pPr marL="114300" indent="0">
              <a:buNone/>
            </a:pPr>
            <a:r>
              <a:rPr lang="en-US" sz="1100" b="0" i="0" dirty="0">
                <a:solidFill>
                  <a:srgbClr val="292929"/>
                </a:solidFill>
                <a:effectLst/>
                <a:latin typeface="Bahnschrift" panose="020B0502040204020203" pitchFamily="34" charset="0"/>
                <a:cs typeface="Times New Roman" panose="02020603050405020304" pitchFamily="18" charset="0"/>
              </a:rPr>
              <a:t>These outages are primary because of excess load consumed by appliances at home. Heating and cooling appliances takes most power in house. In this project we will be analyzing the appliance usage in the house gathered via home sensors. All readings are taken at 10 mins intervals for 4.5 months . The goal is to predict energy consumption by appliances .</a:t>
            </a:r>
          </a:p>
          <a:p>
            <a:pPr marL="114300" indent="0">
              <a:buNone/>
            </a:pPr>
            <a:endParaRPr lang="en-US" sz="1100" dirty="0">
              <a:solidFill>
                <a:srgbClr val="292929"/>
              </a:solidFill>
              <a:latin typeface="Bahnschrift" panose="020B0502040204020203" pitchFamily="34" charset="0"/>
              <a:cs typeface="Times New Roman" panose="02020603050405020304" pitchFamily="18" charset="0"/>
            </a:endParaRPr>
          </a:p>
          <a:p>
            <a:pPr marL="114300" indent="0">
              <a:buNone/>
            </a:pPr>
            <a:r>
              <a:rPr lang="en-US" sz="1100" dirty="0">
                <a:solidFill>
                  <a:srgbClr val="292929"/>
                </a:solidFill>
                <a:latin typeface="Bahnschrift" panose="020B0502040204020203" pitchFamily="34" charset="0"/>
                <a:cs typeface="Times New Roman" panose="02020603050405020304" pitchFamily="18" charset="0"/>
              </a:rPr>
              <a:t> </a:t>
            </a:r>
            <a:r>
              <a:rPr lang="en-US" sz="1100" b="0" i="0" dirty="0">
                <a:solidFill>
                  <a:srgbClr val="292929"/>
                </a:solidFill>
                <a:effectLst/>
                <a:latin typeface="Bahnschrift" panose="020B0502040204020203" pitchFamily="34" charset="0"/>
                <a:cs typeface="Times New Roman" panose="02020603050405020304" pitchFamily="18" charset="0"/>
              </a:rPr>
              <a:t>In the age of smart homes, ability to predict energy consumption can not only save money for end user but can also help in generating money for user by giving excess energy back to Grid (in case of solar panels usage). In this case regression analysis will be used to predict Appliance energy usage based on data collected from various sensors.</a:t>
            </a:r>
            <a:endParaRPr lang="en-IN" sz="1100" dirty="0">
              <a:solidFill>
                <a:schemeClr val="bg1"/>
              </a:solidFill>
              <a:latin typeface="Bahnschrift" panose="020B0502040204020203"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4187D6DB-D878-2AB0-1108-B2C2A47F5B34}"/>
              </a:ext>
            </a:extLst>
          </p:cNvPr>
          <p:cNvPicPr>
            <a:picLocks noChangeAspect="1"/>
          </p:cNvPicPr>
          <p:nvPr/>
        </p:nvPicPr>
        <p:blipFill>
          <a:blip r:embed="rId2"/>
          <a:stretch>
            <a:fillRect/>
          </a:stretch>
        </p:blipFill>
        <p:spPr>
          <a:xfrm>
            <a:off x="5750313" y="1215603"/>
            <a:ext cx="2967249" cy="1955056"/>
          </a:xfrm>
          <a:prstGeom prst="rect">
            <a:avLst/>
          </a:prstGeom>
          <a:effectLst>
            <a:outerShdw blurRad="50800" dist="50800" dir="5400000" sx="67000" sy="67000" algn="ctr" rotWithShape="0">
              <a:srgbClr val="000000"/>
            </a:outerShdw>
          </a:effectLst>
        </p:spPr>
      </p:pic>
    </p:spTree>
    <p:extLst>
      <p:ext uri="{BB962C8B-B14F-4D97-AF65-F5344CB8AC3E}">
        <p14:creationId xmlns:p14="http://schemas.microsoft.com/office/powerpoint/2010/main" val="1158188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C096F66-63EB-C4AF-28DC-85DB1FA9A5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36192" y="287565"/>
            <a:ext cx="6471856" cy="4568369"/>
          </a:xfrm>
          <a:prstGeom prst="rect">
            <a:avLst/>
          </a:prstGeom>
        </p:spPr>
      </p:pic>
    </p:spTree>
    <p:extLst>
      <p:ext uri="{BB962C8B-B14F-4D97-AF65-F5344CB8AC3E}">
        <p14:creationId xmlns:p14="http://schemas.microsoft.com/office/powerpoint/2010/main" val="449899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9A2DD-262F-5A48-5FC4-ECEC2EECA195}"/>
              </a:ext>
            </a:extLst>
          </p:cNvPr>
          <p:cNvSpPr>
            <a:spLocks noGrp="1"/>
          </p:cNvSpPr>
          <p:nvPr>
            <p:ph type="title"/>
          </p:nvPr>
        </p:nvSpPr>
        <p:spPr/>
        <p:txBody>
          <a:bodyPr/>
          <a:lstStyle/>
          <a:p>
            <a:r>
              <a:rPr lang="en-IN" dirty="0"/>
              <a:t>Introduction</a:t>
            </a:r>
          </a:p>
        </p:txBody>
      </p:sp>
      <p:sp>
        <p:nvSpPr>
          <p:cNvPr id="3" name="Text Placeholder 2">
            <a:extLst>
              <a:ext uri="{FF2B5EF4-FFF2-40B4-BE49-F238E27FC236}">
                <a16:creationId xmlns:a16="http://schemas.microsoft.com/office/drawing/2014/main" id="{AB65D17B-FB89-7005-8102-8617DDE14BD7}"/>
              </a:ext>
            </a:extLst>
          </p:cNvPr>
          <p:cNvSpPr>
            <a:spLocks noGrp="1"/>
          </p:cNvSpPr>
          <p:nvPr>
            <p:ph type="body" idx="1"/>
          </p:nvPr>
        </p:nvSpPr>
        <p:spPr/>
        <p:txBody>
          <a:bodyPr/>
          <a:lstStyle/>
          <a:p>
            <a:pPr marL="114300" indent="0">
              <a:buNone/>
            </a:pPr>
            <a:r>
              <a:rPr lang="en-US" b="0" i="0" dirty="0">
                <a:solidFill>
                  <a:srgbClr val="292929"/>
                </a:solidFill>
                <a:effectLst/>
                <a:latin typeface="Sitka Text Semibold" pitchFamily="2" charset="0"/>
                <a:cs typeface="Times New Roman" panose="02020603050405020304" pitchFamily="18" charset="0"/>
              </a:rPr>
              <a:t>We should predict Appliance energy consumption for a house based on factors like temperature, humidity &amp; pressure . In order to achieve this, we need to develop a supervised learning model using regression algorithms. Regression algorithms are used as data consist of continuous features and there are no identification of appliances in dataset</a:t>
            </a:r>
            <a:endParaRPr lang="en-IN" dirty="0">
              <a:latin typeface="Sitka Text Semibold" pitchFamily="2" charset="0"/>
            </a:endParaRPr>
          </a:p>
        </p:txBody>
      </p:sp>
    </p:spTree>
    <p:extLst>
      <p:ext uri="{BB962C8B-B14F-4D97-AF65-F5344CB8AC3E}">
        <p14:creationId xmlns:p14="http://schemas.microsoft.com/office/powerpoint/2010/main" val="917846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72ABF-3DCE-2DC7-223A-CDD01DCA6DCE}"/>
              </a:ext>
            </a:extLst>
          </p:cNvPr>
          <p:cNvSpPr>
            <a:spLocks noGrp="1"/>
          </p:cNvSpPr>
          <p:nvPr>
            <p:ph type="title"/>
          </p:nvPr>
        </p:nvSpPr>
        <p:spPr/>
        <p:txBody>
          <a:bodyPr/>
          <a:lstStyle/>
          <a:p>
            <a:r>
              <a:rPr lang="en-US" b="1" dirty="0"/>
              <a:t>Data Pipeline</a:t>
            </a:r>
            <a:endParaRPr lang="en-IN" b="1" dirty="0"/>
          </a:p>
        </p:txBody>
      </p:sp>
      <p:sp>
        <p:nvSpPr>
          <p:cNvPr id="3" name="Text Placeholder 2">
            <a:extLst>
              <a:ext uri="{FF2B5EF4-FFF2-40B4-BE49-F238E27FC236}">
                <a16:creationId xmlns:a16="http://schemas.microsoft.com/office/drawing/2014/main" id="{D408A4B3-016B-3A42-593A-F8C9A8AE9464}"/>
              </a:ext>
            </a:extLst>
          </p:cNvPr>
          <p:cNvSpPr>
            <a:spLocks noGrp="1"/>
          </p:cNvSpPr>
          <p:nvPr>
            <p:ph type="body" idx="1"/>
          </p:nvPr>
        </p:nvSpPr>
        <p:spPr>
          <a:xfrm>
            <a:off x="311700" y="1402079"/>
            <a:ext cx="8520600" cy="3166795"/>
          </a:xfrm>
        </p:spPr>
        <p:txBody>
          <a:bodyPr/>
          <a:lstStyle/>
          <a:p>
            <a:pPr>
              <a:buClrTx/>
            </a:pPr>
            <a:r>
              <a:rPr lang="en-IN" sz="1400" b="1" u="sng" dirty="0">
                <a:solidFill>
                  <a:schemeClr val="bg1"/>
                </a:solidFill>
                <a:latin typeface="Candara" panose="020E0502030303020204" pitchFamily="34" charset="0"/>
              </a:rPr>
              <a:t>Data processing- 1 : </a:t>
            </a:r>
            <a:r>
              <a:rPr lang="en-IN" sz="1400" dirty="0">
                <a:solidFill>
                  <a:schemeClr val="bg1"/>
                </a:solidFill>
                <a:latin typeface="Candara" panose="020E0502030303020204" pitchFamily="34" charset="0"/>
              </a:rPr>
              <a:t>In this first part we’ve removed unnecessary features, renaming columns. Since there were no columns with null values.</a:t>
            </a:r>
          </a:p>
          <a:p>
            <a:pPr>
              <a:buClrTx/>
            </a:pPr>
            <a:r>
              <a:rPr lang="en-IN" sz="1400" b="1" u="sng" dirty="0">
                <a:solidFill>
                  <a:schemeClr val="bg1"/>
                </a:solidFill>
                <a:latin typeface="Candara" panose="020E0502030303020204" pitchFamily="34" charset="0"/>
              </a:rPr>
              <a:t>EDA : </a:t>
            </a:r>
            <a:r>
              <a:rPr lang="en-IN" sz="1400" dirty="0">
                <a:solidFill>
                  <a:schemeClr val="bg1"/>
                </a:solidFill>
                <a:latin typeface="Candara" panose="020E0502030303020204" pitchFamily="34" charset="0"/>
              </a:rPr>
              <a:t>In this part, we will handle missing values and see the distribution of data. We also compare independent variable.</a:t>
            </a:r>
          </a:p>
          <a:p>
            <a:pPr>
              <a:buClrTx/>
            </a:pPr>
            <a:r>
              <a:rPr lang="en-IN" sz="1400" b="1" u="sng" dirty="0">
                <a:solidFill>
                  <a:schemeClr val="bg1"/>
                </a:solidFill>
                <a:latin typeface="Candara" panose="020E0502030303020204" pitchFamily="34" charset="0"/>
              </a:rPr>
              <a:t>Feature Selection: </a:t>
            </a:r>
            <a:r>
              <a:rPr lang="en-IN" sz="1400" dirty="0">
                <a:solidFill>
                  <a:schemeClr val="bg1"/>
                </a:solidFill>
                <a:latin typeface="Candara" panose="020E0502030303020204" pitchFamily="34" charset="0"/>
              </a:rPr>
              <a:t>In this part we will try to capture all the important, interesting features in a data set with respect to an outcome variable.</a:t>
            </a:r>
          </a:p>
          <a:p>
            <a:pPr>
              <a:buClrTx/>
            </a:pPr>
            <a:r>
              <a:rPr lang="en-IN" sz="1400" b="1" u="sng" dirty="0">
                <a:solidFill>
                  <a:schemeClr val="bg1"/>
                </a:solidFill>
                <a:latin typeface="Candara" panose="020E0502030303020204" pitchFamily="34" charset="0"/>
              </a:rPr>
              <a:t>Data Pre-processing: </a:t>
            </a:r>
            <a:r>
              <a:rPr lang="en-IN" sz="1400" dirty="0">
                <a:solidFill>
                  <a:schemeClr val="bg1"/>
                </a:solidFill>
                <a:latin typeface="Candara" panose="020E0502030303020204" pitchFamily="34" charset="0"/>
              </a:rPr>
              <a:t>In this part we will standardized and normalized our data in order to reduce the computation time.</a:t>
            </a:r>
            <a:endParaRPr lang="en-IN" sz="1400" b="1" u="sng" dirty="0">
              <a:solidFill>
                <a:schemeClr val="bg1"/>
              </a:solidFill>
              <a:latin typeface="Candara" panose="020E0502030303020204" pitchFamily="34" charset="0"/>
            </a:endParaRPr>
          </a:p>
          <a:p>
            <a:pPr>
              <a:buClrTx/>
            </a:pPr>
            <a:r>
              <a:rPr lang="en-IN" sz="1400" b="1" u="sng" dirty="0">
                <a:solidFill>
                  <a:schemeClr val="bg1"/>
                </a:solidFill>
                <a:latin typeface="Candara" panose="020E0502030303020204" pitchFamily="34" charset="0"/>
              </a:rPr>
              <a:t>Models and Prediction: </a:t>
            </a:r>
            <a:r>
              <a:rPr lang="en-IN" sz="1400" dirty="0">
                <a:solidFill>
                  <a:schemeClr val="bg1"/>
                </a:solidFill>
                <a:latin typeface="Candara" panose="020E0502030303020204" pitchFamily="34" charset="0"/>
              </a:rPr>
              <a:t>In this part we will split our data and do some feature scaling, after that we will train our model. At last we will compare our model to get an outstanding model.</a:t>
            </a:r>
            <a:endParaRPr lang="en-IN" sz="1400" b="1" u="sng" dirty="0">
              <a:solidFill>
                <a:schemeClr val="bg1"/>
              </a:solidFill>
              <a:latin typeface="Candara" panose="020E0502030303020204" pitchFamily="34" charset="0"/>
            </a:endParaRPr>
          </a:p>
        </p:txBody>
      </p:sp>
    </p:spTree>
    <p:extLst>
      <p:ext uri="{BB962C8B-B14F-4D97-AF65-F5344CB8AC3E}">
        <p14:creationId xmlns:p14="http://schemas.microsoft.com/office/powerpoint/2010/main" val="628344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8376F-1554-C514-7B86-786A3C40295B}"/>
              </a:ext>
            </a:extLst>
          </p:cNvPr>
          <p:cNvSpPr>
            <a:spLocks noGrp="1"/>
          </p:cNvSpPr>
          <p:nvPr>
            <p:ph type="title"/>
          </p:nvPr>
        </p:nvSpPr>
        <p:spPr/>
        <p:txBody>
          <a:bodyPr/>
          <a:lstStyle/>
          <a:p>
            <a:r>
              <a:rPr lang="en-IN" dirty="0"/>
              <a:t>Data summary</a:t>
            </a:r>
          </a:p>
        </p:txBody>
      </p:sp>
      <p:sp>
        <p:nvSpPr>
          <p:cNvPr id="3" name="Text Placeholder 2">
            <a:extLst>
              <a:ext uri="{FF2B5EF4-FFF2-40B4-BE49-F238E27FC236}">
                <a16:creationId xmlns:a16="http://schemas.microsoft.com/office/drawing/2014/main" id="{C29DB26E-4F11-1639-D324-185537BF53D3}"/>
              </a:ext>
            </a:extLst>
          </p:cNvPr>
          <p:cNvSpPr>
            <a:spLocks noGrp="1"/>
          </p:cNvSpPr>
          <p:nvPr>
            <p:ph type="body" idx="1"/>
          </p:nvPr>
        </p:nvSpPr>
        <p:spPr/>
        <p:txBody>
          <a:bodyPr/>
          <a:lstStyle/>
          <a:p>
            <a:pPr marL="285750" indent="-285750" defTabSz="457200">
              <a:lnSpc>
                <a:spcPct val="100000"/>
              </a:lnSpc>
              <a:spcBef>
                <a:spcPts val="1000"/>
              </a:spcBef>
              <a:buClr>
                <a:srgbClr val="90C226"/>
              </a:buClr>
              <a:buSzPct val="80000"/>
              <a:defRPr/>
            </a:pPr>
            <a:r>
              <a:rPr lang="en-US" dirty="0">
                <a:solidFill>
                  <a:srgbClr val="212121"/>
                </a:solidFill>
                <a:latin typeface="Roboto" panose="02000000000000000000" pitchFamily="2" charset="0"/>
              </a:rPr>
              <a:t>Collections of temperature and humidity in kitchen, living room, laundry room, office room, bathroom, ironing room, outside house.</a:t>
            </a:r>
          </a:p>
          <a:p>
            <a:pPr marL="285750" indent="-285750" defTabSz="457200">
              <a:lnSpc>
                <a:spcPct val="100000"/>
              </a:lnSpc>
              <a:spcBef>
                <a:spcPts val="1000"/>
              </a:spcBef>
              <a:buClr>
                <a:srgbClr val="90C226"/>
              </a:buClr>
              <a:buSzPct val="80000"/>
              <a:defRPr/>
            </a:pPr>
            <a:r>
              <a:rPr lang="en-US" dirty="0">
                <a:solidFill>
                  <a:srgbClr val="212121"/>
                </a:solidFill>
                <a:latin typeface="Roboto" panose="02000000000000000000" pitchFamily="2" charset="0"/>
              </a:rPr>
              <a:t>Wind speed </a:t>
            </a:r>
          </a:p>
          <a:p>
            <a:pPr marL="285750" indent="-285750" defTabSz="457200">
              <a:lnSpc>
                <a:spcPct val="100000"/>
              </a:lnSpc>
              <a:spcBef>
                <a:spcPts val="1000"/>
              </a:spcBef>
              <a:buClr>
                <a:srgbClr val="90C226"/>
              </a:buClr>
              <a:buSzPct val="80000"/>
              <a:defRPr/>
            </a:pPr>
            <a:r>
              <a:rPr lang="en-US" dirty="0">
                <a:solidFill>
                  <a:srgbClr val="212121"/>
                </a:solidFill>
                <a:latin typeface="Roboto" panose="02000000000000000000" pitchFamily="2" charset="0"/>
              </a:rPr>
              <a:t>Visibility</a:t>
            </a:r>
          </a:p>
          <a:p>
            <a:pPr marL="285750" indent="-285750" defTabSz="457200">
              <a:lnSpc>
                <a:spcPct val="100000"/>
              </a:lnSpc>
              <a:spcBef>
                <a:spcPts val="1000"/>
              </a:spcBef>
              <a:buClr>
                <a:srgbClr val="90C226"/>
              </a:buClr>
              <a:buSzPct val="80000"/>
              <a:defRPr/>
            </a:pPr>
            <a:r>
              <a:rPr lang="en-US" dirty="0">
                <a:solidFill>
                  <a:srgbClr val="212121"/>
                </a:solidFill>
                <a:latin typeface="Roboto" panose="02000000000000000000" pitchFamily="2" charset="0"/>
              </a:rPr>
              <a:t>Tdewpoint: It tells dew point temperature</a:t>
            </a:r>
          </a:p>
          <a:p>
            <a:pPr marL="285750" indent="-285750" defTabSz="457200">
              <a:lnSpc>
                <a:spcPct val="100000"/>
              </a:lnSpc>
              <a:spcBef>
                <a:spcPts val="1000"/>
              </a:spcBef>
              <a:buClr>
                <a:srgbClr val="90C226"/>
              </a:buClr>
              <a:buSzPct val="80000"/>
              <a:defRPr/>
            </a:pPr>
            <a:r>
              <a:rPr lang="en-US" dirty="0">
                <a:solidFill>
                  <a:srgbClr val="212121"/>
                </a:solidFill>
                <a:latin typeface="Roboto" panose="02000000000000000000" pitchFamily="2" charset="0"/>
              </a:rPr>
              <a:t>Appliances : It tells how much energy is used(measure in W-h)</a:t>
            </a:r>
          </a:p>
          <a:p>
            <a:pPr marL="285750" indent="-285750" defTabSz="457200">
              <a:lnSpc>
                <a:spcPct val="100000"/>
              </a:lnSpc>
              <a:spcBef>
                <a:spcPts val="1000"/>
              </a:spcBef>
              <a:buClr>
                <a:srgbClr val="90C226"/>
              </a:buClr>
              <a:buSzPct val="80000"/>
              <a:defRPr/>
            </a:pPr>
            <a:endParaRPr lang="en-US" dirty="0">
              <a:solidFill>
                <a:srgbClr val="212121"/>
              </a:solidFill>
              <a:latin typeface="Roboto" panose="02000000000000000000" pitchFamily="2" charset="0"/>
            </a:endParaRPr>
          </a:p>
        </p:txBody>
      </p:sp>
    </p:spTree>
    <p:extLst>
      <p:ext uri="{BB962C8B-B14F-4D97-AF65-F5344CB8AC3E}">
        <p14:creationId xmlns:p14="http://schemas.microsoft.com/office/powerpoint/2010/main" val="919446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35FF7-4159-780B-4334-D54530712041}"/>
              </a:ext>
            </a:extLst>
          </p:cNvPr>
          <p:cNvSpPr>
            <a:spLocks noGrp="1"/>
          </p:cNvSpPr>
          <p:nvPr>
            <p:ph type="title"/>
          </p:nvPr>
        </p:nvSpPr>
        <p:spPr/>
        <p:txBody>
          <a:bodyPr/>
          <a:lstStyle/>
          <a:p>
            <a:r>
              <a:rPr lang="en-IN" dirty="0"/>
              <a:t>EDA</a:t>
            </a:r>
          </a:p>
        </p:txBody>
      </p:sp>
      <p:pic>
        <p:nvPicPr>
          <p:cNvPr id="1026" name="Picture 2">
            <a:extLst>
              <a:ext uri="{FF2B5EF4-FFF2-40B4-BE49-F238E27FC236}">
                <a16:creationId xmlns:a16="http://schemas.microsoft.com/office/drawing/2014/main" id="{397500D0-7E46-8B7C-7826-5B3A8F115B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700" y="1247585"/>
            <a:ext cx="8193394" cy="3275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130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683B7-9664-290F-5CC4-598E1399DD68}"/>
              </a:ext>
            </a:extLst>
          </p:cNvPr>
          <p:cNvSpPr>
            <a:spLocks noGrp="1"/>
          </p:cNvSpPr>
          <p:nvPr>
            <p:ph type="title"/>
          </p:nvPr>
        </p:nvSpPr>
        <p:spPr/>
        <p:txBody>
          <a:bodyPr/>
          <a:lstStyle/>
          <a:p>
            <a:r>
              <a:rPr lang="en-IN" dirty="0"/>
              <a:t>EDA – Dependent Variable</a:t>
            </a:r>
          </a:p>
        </p:txBody>
      </p:sp>
      <p:pic>
        <p:nvPicPr>
          <p:cNvPr id="4" name="Picture 3">
            <a:extLst>
              <a:ext uri="{FF2B5EF4-FFF2-40B4-BE49-F238E27FC236}">
                <a16:creationId xmlns:a16="http://schemas.microsoft.com/office/drawing/2014/main" id="{A74BD643-C358-1647-C227-6096A9DCDFF7}"/>
              </a:ext>
            </a:extLst>
          </p:cNvPr>
          <p:cNvPicPr>
            <a:picLocks noChangeAspect="1"/>
          </p:cNvPicPr>
          <p:nvPr/>
        </p:nvPicPr>
        <p:blipFill>
          <a:blip r:embed="rId2"/>
          <a:stretch>
            <a:fillRect/>
          </a:stretch>
        </p:blipFill>
        <p:spPr>
          <a:xfrm>
            <a:off x="1261605" y="1470527"/>
            <a:ext cx="6157494" cy="3055885"/>
          </a:xfrm>
          <a:prstGeom prst="rect">
            <a:avLst/>
          </a:prstGeom>
        </p:spPr>
      </p:pic>
    </p:spTree>
    <p:extLst>
      <p:ext uri="{BB962C8B-B14F-4D97-AF65-F5344CB8AC3E}">
        <p14:creationId xmlns:p14="http://schemas.microsoft.com/office/powerpoint/2010/main" val="932693137"/>
      </p:ext>
    </p:extLst>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2432</TotalTime>
  <Words>867</Words>
  <Application>Microsoft Office PowerPoint</Application>
  <PresentationFormat>On-screen Show (16:9)</PresentationFormat>
  <Paragraphs>81</Paragraphs>
  <Slides>23</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Constantia</vt:lpstr>
      <vt:lpstr>Algerian</vt:lpstr>
      <vt:lpstr>Roboto</vt:lpstr>
      <vt:lpstr>Montserrat</vt:lpstr>
      <vt:lpstr>Sitka Text Semibold</vt:lpstr>
      <vt:lpstr>Bahnschrift</vt:lpstr>
      <vt:lpstr>Candara</vt:lpstr>
      <vt:lpstr>Wingdings</vt:lpstr>
      <vt:lpstr>Arial</vt:lpstr>
      <vt:lpstr>Simple Light</vt:lpstr>
      <vt:lpstr>             Capstone Project -3 Appliance Energy Prediction  By:-    Rohit Kumar Sharma    </vt:lpstr>
      <vt:lpstr>  Let’s Catch The Defaulters</vt:lpstr>
      <vt:lpstr>Defining Problem Statement</vt:lpstr>
      <vt:lpstr>PowerPoint Presentation</vt:lpstr>
      <vt:lpstr>Introduction</vt:lpstr>
      <vt:lpstr>Data Pipeline</vt:lpstr>
      <vt:lpstr>Data summary</vt:lpstr>
      <vt:lpstr>EDA</vt:lpstr>
      <vt:lpstr>EDA – Dependent Variable</vt:lpstr>
      <vt:lpstr>EDA</vt:lpstr>
      <vt:lpstr>EDA</vt:lpstr>
      <vt:lpstr>EDA</vt:lpstr>
      <vt:lpstr>EDA</vt:lpstr>
      <vt:lpstr>Feature Selection</vt:lpstr>
      <vt:lpstr>Preparing Dataset for modelling</vt:lpstr>
      <vt:lpstr>Modelling and Selection</vt:lpstr>
      <vt:lpstr>Model Validation &amp; Selection</vt:lpstr>
      <vt:lpstr>Model Validation &amp; Selection(continued)</vt:lpstr>
      <vt:lpstr>Applying Models – Hyperparameter Tuning</vt:lpstr>
      <vt:lpstr>After Hyperparameter Tuning</vt:lpstr>
      <vt:lpstr>Conclusion</vt:lpstr>
      <vt:lpstr>Challenges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-2 Appliance Energy Prediction  Team Members Rohit Kumar Sharma Rahul Jha</dc:title>
  <dc:creator>rohit sharma</dc:creator>
  <cp:lastModifiedBy>rohit sharma</cp:lastModifiedBy>
  <cp:revision>33</cp:revision>
  <dcterms:modified xsi:type="dcterms:W3CDTF">2022-06-06T12:29:14Z</dcterms:modified>
</cp:coreProperties>
</file>